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7" r:id="rId1"/>
  </p:sldMasterIdLst>
  <p:notesMasterIdLst>
    <p:notesMasterId r:id="rId18"/>
  </p:notesMasterIdLst>
  <p:handoutMasterIdLst>
    <p:handoutMasterId r:id="rId19"/>
  </p:handoutMasterIdLst>
  <p:sldIdLst>
    <p:sldId id="444" r:id="rId2"/>
    <p:sldId id="445" r:id="rId3"/>
    <p:sldId id="446" r:id="rId4"/>
    <p:sldId id="447" r:id="rId5"/>
    <p:sldId id="449" r:id="rId6"/>
    <p:sldId id="458" r:id="rId7"/>
    <p:sldId id="461" r:id="rId8"/>
    <p:sldId id="450" r:id="rId9"/>
    <p:sldId id="451" r:id="rId10"/>
    <p:sldId id="452" r:id="rId11"/>
    <p:sldId id="453" r:id="rId12"/>
    <p:sldId id="454" r:id="rId13"/>
    <p:sldId id="455" r:id="rId14"/>
    <p:sldId id="456" r:id="rId15"/>
    <p:sldId id="457" r:id="rId16"/>
    <p:sldId id="459" r:id="rId17"/>
  </p:sldIdLst>
  <p:sldSz cx="18288000" cy="10287000"/>
  <p:notesSz cx="6985000" cy="9283700"/>
  <p:embeddedFontLst>
    <p:embeddedFont>
      <p:font typeface="Microsoft Sans Serif" panose="020B0604020202020204" pitchFamily="34" charset="0"/>
      <p:regular r:id="rId20"/>
    </p:embeddedFont>
    <p:embeddedFont>
      <p:font typeface="Montserrat Extra-Bold"/>
      <p:regular r:id="rId21"/>
      <p:bold r:id="rId22"/>
      <p:italic r:id="rId23"/>
      <p:boldItalic r:id="rId24"/>
    </p:embeddedFont>
    <p:embeddedFont>
      <p:font typeface="Montserrat Extra-Light"/>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64" userDrawn="1">
          <p15:clr>
            <a:srgbClr val="A4A3A4"/>
          </p15:clr>
        </p15:guide>
        <p15:guide id="2" pos="29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135A2B-80F2-F17E-4125-8149072460DF}" name="Michael Newman" initials="MN" userId="S::michaeln@postroadfoundation.onmicrosoft.com::e064c1dc-2857-45ea-a546-e570e5c3b552" providerId="AD"/>
  <p188:author id="{B39C8C51-43A7-90AC-2D44-C41D8251CBE4}" name="Mai, Ryan" initials="RM" userId="S::rmai@keytronic.com::41a92eb6-57c4-4606-9f51-9056f8d6acb3" providerId="AD"/>
  <p188:author id="{E4D9C897-C34B-6EDE-008A-A8D4DB603105}" name="Flerchinger, Kevin" initials="KF" userId="S::kflerchi@keytronic.com::79921729-6204-427d-8d72-9399e7178909" providerId="AD"/>
  <p188:author id="{EC2C83B3-F5B4-231C-969D-26B5F15AD94A}" name="WFG" initials="WFG" userId="WF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8A3C"/>
    <a:srgbClr val="3A547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22" autoAdjust="0"/>
  </p:normalViewPr>
  <p:slideViewPr>
    <p:cSldViewPr>
      <p:cViewPr varScale="1">
        <p:scale>
          <a:sx n="70" d="100"/>
          <a:sy n="70" d="100"/>
        </p:scale>
        <p:origin x="696" y="84"/>
      </p:cViewPr>
      <p:guideLst>
        <p:guide orient="horz" pos="2664"/>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3" d="100"/>
          <a:sy n="53" d="100"/>
        </p:scale>
        <p:origin x="280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5138"/>
          </a:xfrm>
          <a:prstGeom prst="rect">
            <a:avLst/>
          </a:prstGeom>
        </p:spPr>
        <p:txBody>
          <a:bodyPr vert="horz" lIns="91440" tIns="45720" rIns="91440" bIns="45720" rtlCol="0"/>
          <a:lstStyle>
            <a:lvl1pPr algn="r">
              <a:defRPr sz="1200"/>
            </a:lvl1pPr>
          </a:lstStyle>
          <a:p>
            <a:fld id="{599CE4A5-7352-415F-959D-07CE580F7EDA}" type="datetimeFigureOut">
              <a:rPr lang="en-US" smtClean="0"/>
              <a:t>11/5/2024</a:t>
            </a:fld>
            <a:endParaRPr lang="en-US"/>
          </a:p>
        </p:txBody>
      </p:sp>
      <p:sp>
        <p:nvSpPr>
          <p:cNvPr id="4" name="Footer Placeholder 3"/>
          <p:cNvSpPr>
            <a:spLocks noGrp="1"/>
          </p:cNvSpPr>
          <p:nvPr>
            <p:ph type="ftr" sz="quarter" idx="2"/>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18563"/>
            <a:ext cx="3027363" cy="465137"/>
          </a:xfrm>
          <a:prstGeom prst="rect">
            <a:avLst/>
          </a:prstGeom>
        </p:spPr>
        <p:txBody>
          <a:bodyPr vert="horz" lIns="91440" tIns="45720" rIns="91440" bIns="45720" rtlCol="0" anchor="b"/>
          <a:lstStyle>
            <a:lvl1pPr algn="r">
              <a:defRPr sz="1200"/>
            </a:lvl1pPr>
          </a:lstStyle>
          <a:p>
            <a:fld id="{EE1AFA8C-6A4D-491F-9C03-4BC69CF347F9}" type="slidenum">
              <a:rPr lang="en-US" smtClean="0"/>
              <a:t>‹#›</a:t>
            </a:fld>
            <a:endParaRPr lang="en-US"/>
          </a:p>
        </p:txBody>
      </p:sp>
    </p:spTree>
    <p:extLst>
      <p:ext uri="{BB962C8B-B14F-4D97-AF65-F5344CB8AC3E}">
        <p14:creationId xmlns:p14="http://schemas.microsoft.com/office/powerpoint/2010/main" val="3252424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E8A94D74-F472-4F4C-98BF-29D48529C3D5}" type="datetimeFigureOut">
              <a:rPr lang="en-US" smtClean="0"/>
              <a:t>11/5/2024</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B5EAB65D-94A8-4CE3-895A-3848989DEFAB}" type="slidenum">
              <a:rPr lang="en-US" smtClean="0"/>
              <a:t>‹#›</a:t>
            </a:fld>
            <a:endParaRPr lang="en-US"/>
          </a:p>
        </p:txBody>
      </p:sp>
    </p:spTree>
    <p:extLst>
      <p:ext uri="{BB962C8B-B14F-4D97-AF65-F5344CB8AC3E}">
        <p14:creationId xmlns:p14="http://schemas.microsoft.com/office/powerpoint/2010/main" val="16627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AB65D-94A8-4CE3-895A-3848989DEFAB}" type="slidenum">
              <a:rPr lang="en-US" smtClean="0"/>
              <a:t>7</a:t>
            </a:fld>
            <a:endParaRPr lang="en-US"/>
          </a:p>
        </p:txBody>
      </p:sp>
    </p:spTree>
    <p:extLst>
      <p:ext uri="{BB962C8B-B14F-4D97-AF65-F5344CB8AC3E}">
        <p14:creationId xmlns:p14="http://schemas.microsoft.com/office/powerpoint/2010/main" val="154086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2.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7.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D9D9D9"/>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4105855" y="4778587"/>
            <a:ext cx="10076289" cy="2819400"/>
          </a:xfrm>
        </p:spPr>
        <p:txBody>
          <a:bodyPr/>
          <a:lstStyle>
            <a:lvl1pPr marL="0" indent="0" algn="ctr">
              <a:buNone/>
              <a:defRPr sz="6000" b="1">
                <a:solidFill>
                  <a:srgbClr val="F98A3C"/>
                </a:solidFill>
                <a:latin typeface="Microsoft Sans Serif" panose="020B0604020202020204" pitchFamily="34" charset="0"/>
                <a:cs typeface="Microsoft Sans Serif" panose="020B0604020202020204" pitchFamily="34" charset="0"/>
              </a:defRPr>
            </a:lvl1pPr>
            <a:lvl2pPr marL="0" indent="0">
              <a:buNone/>
              <a:defRPr>
                <a:solidFill>
                  <a:schemeClr val="bg1">
                    <a:lumMod val="50000"/>
                  </a:schemeClr>
                </a:solidFill>
                <a:latin typeface="Microsoft Sans Serif" panose="020B0604020202020204" pitchFamily="34" charset="0"/>
                <a:cs typeface="Microsoft Sans Serif" panose="020B0604020202020204" pitchFamily="34" charset="0"/>
              </a:defRPr>
            </a:lvl2pPr>
            <a:lvl3pPr marL="0" indent="0">
              <a:buNone/>
              <a:defRPr>
                <a:solidFill>
                  <a:srgbClr val="3A547C"/>
                </a:solidFill>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endParaRPr lang="en-US" dirty="0"/>
          </a:p>
        </p:txBody>
      </p:sp>
      <p:sp>
        <p:nvSpPr>
          <p:cNvPr id="3" name="Date Placeholder 2">
            <a:extLst>
              <a:ext uri="{FF2B5EF4-FFF2-40B4-BE49-F238E27FC236}">
                <a16:creationId xmlns:a16="http://schemas.microsoft.com/office/drawing/2014/main" id="{25195695-F632-F51A-D575-8070A16BD28F}"/>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6CB3B4E1-1DC3-1001-9FC9-6D762334B26A}"/>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50487B26-0591-23A5-AD6A-EEEA178F05F6}"/>
              </a:ext>
            </a:extLst>
          </p:cNvPr>
          <p:cNvSpPr>
            <a:spLocks noGrp="1"/>
          </p:cNvSpPr>
          <p:nvPr>
            <p:ph type="sldNum" sz="quarter" idx="13"/>
          </p:nvPr>
        </p:nvSpPr>
        <p:spPr/>
        <p:txBody>
          <a:bodyPr/>
          <a:lstStyle/>
          <a:p>
            <a:fld id="{D42B7DF9-A828-460E-9B3C-5EFD9EF4F22A}" type="slidenum">
              <a:rPr lang="en-US" smtClean="0"/>
              <a:t>‹#›</a:t>
            </a:fld>
            <a:endParaRPr lang="en-US"/>
          </a:p>
        </p:txBody>
      </p:sp>
      <p:pic>
        <p:nvPicPr>
          <p:cNvPr id="2" name="Picture 2" descr="Keytronic Contract Manufacturer">
            <a:extLst>
              <a:ext uri="{FF2B5EF4-FFF2-40B4-BE49-F238E27FC236}">
                <a16:creationId xmlns:a16="http://schemas.microsoft.com/office/drawing/2014/main" id="{5B50F51D-4C29-A187-AB03-F20725D014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0913" y="1943100"/>
            <a:ext cx="10439400" cy="250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22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ayetteville, AR">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2"/>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8"/>
          <p:cNvSpPr txBox="1"/>
          <p:nvPr userDrawn="1"/>
        </p:nvSpPr>
        <p:spPr>
          <a:xfrm>
            <a:off x="3133171" y="1636554"/>
            <a:ext cx="4751715"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FAYETTEVILLE, AR</a:t>
            </a:r>
          </a:p>
        </p:txBody>
      </p:sp>
      <p:sp>
        <p:nvSpPr>
          <p:cNvPr id="10" name="TextBox 9"/>
          <p:cNvSpPr txBox="1"/>
          <p:nvPr userDrawn="1"/>
        </p:nvSpPr>
        <p:spPr>
          <a:xfrm>
            <a:off x="313317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1"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13" name="Picture 9"/>
          <p:cNvPicPr>
            <a:picLocks noChangeAspect="1"/>
          </p:cNvPicPr>
          <p:nvPr userDrawn="1"/>
        </p:nvPicPr>
        <p:blipFill>
          <a:blip r:embed="rId5"/>
          <a:srcRect l="10496" r="10496"/>
          <a:stretch>
            <a:fillRect/>
          </a:stretch>
        </p:blipFill>
        <p:spPr>
          <a:xfrm>
            <a:off x="2796425" y="3267778"/>
            <a:ext cx="5334717" cy="3580929"/>
          </a:xfrm>
          <a:prstGeom prst="rect">
            <a:avLst/>
          </a:prstGeom>
        </p:spPr>
      </p:pic>
    </p:spTree>
    <p:extLst>
      <p:ext uri="{BB962C8B-B14F-4D97-AF65-F5344CB8AC3E}">
        <p14:creationId xmlns:p14="http://schemas.microsoft.com/office/powerpoint/2010/main" val="4162001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Oakdale, MN">
    <p:bg>
      <p:bgPr>
        <a:solidFill>
          <a:srgbClr val="D9D9D9"/>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l="23220" r="23220"/>
          <a:stretch>
            <a:fillRect/>
          </a:stretch>
        </p:blipFill>
        <p:spPr>
          <a:xfrm>
            <a:off x="10350403" y="-181841"/>
            <a:ext cx="5871119" cy="10962112"/>
          </a:xfrm>
          <a:prstGeom prst="rect">
            <a:avLst/>
          </a:prstGeom>
        </p:spPr>
      </p:pic>
      <p:pic>
        <p:nvPicPr>
          <p:cNvPr id="7" name="Picture 3"/>
          <p:cNvPicPr>
            <a:picLocks noChangeAspect="1"/>
          </p:cNvPicPr>
          <p:nvPr userDrawn="1"/>
        </p:nvPicPr>
        <p:blipFill>
          <a:blip r:embed="rId3"/>
          <a:srcRect/>
          <a:stretch>
            <a:fillRect/>
          </a:stretch>
        </p:blipFill>
        <p:spPr>
          <a:xfrm>
            <a:off x="10345971" y="1338235"/>
            <a:ext cx="529603" cy="7636912"/>
          </a:xfrm>
          <a:prstGeom prst="rect">
            <a:avLst/>
          </a:prstGeom>
        </p:spPr>
      </p:pic>
      <p:sp>
        <p:nvSpPr>
          <p:cNvPr id="8" name="TextBox 4"/>
          <p:cNvSpPr txBox="1"/>
          <p:nvPr userDrawn="1"/>
        </p:nvSpPr>
        <p:spPr>
          <a:xfrm>
            <a:off x="11223551" y="1636554"/>
            <a:ext cx="4534153"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OAKDALE, MN</a:t>
            </a:r>
          </a:p>
        </p:txBody>
      </p:sp>
      <p:sp>
        <p:nvSpPr>
          <p:cNvPr id="9" name="TextBox 5"/>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0"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8"/>
          <p:cNvPicPr>
            <a:picLocks noChangeAspect="1"/>
          </p:cNvPicPr>
          <p:nvPr userDrawn="1"/>
        </p:nvPicPr>
        <p:blipFill>
          <a:blip r:embed="rId4"/>
          <a:srcRect l="372" r="372"/>
          <a:stretch>
            <a:fillRect/>
          </a:stretch>
        </p:blipFill>
        <p:spPr>
          <a:xfrm>
            <a:off x="10886805" y="3267778"/>
            <a:ext cx="5334717" cy="3580929"/>
          </a:xfrm>
          <a:prstGeom prst="rect">
            <a:avLst/>
          </a:prstGeom>
        </p:spPr>
      </p:pic>
      <p:pic>
        <p:nvPicPr>
          <p:cNvPr id="30" name="Picture 29"/>
          <p:cNvPicPr>
            <a:picLocks noChangeAspect="1"/>
          </p:cNvPicPr>
          <p:nvPr userDrawn="1"/>
        </p:nvPicPr>
        <p:blipFill>
          <a:blip r:embed="rId5">
            <a:alphaModFix amt="26000"/>
          </a:blip>
          <a:srcRect/>
          <a:stretch>
            <a:fillRect/>
          </a:stretch>
        </p:blipFill>
        <p:spPr>
          <a:xfrm>
            <a:off x="-2920875" y="353412"/>
            <a:ext cx="9553037" cy="9580176"/>
          </a:xfrm>
          <a:prstGeom prst="rect">
            <a:avLst/>
          </a:prstGeom>
        </p:spPr>
      </p:pic>
    </p:spTree>
    <p:extLst>
      <p:ext uri="{BB962C8B-B14F-4D97-AF65-F5344CB8AC3E}">
        <p14:creationId xmlns:p14="http://schemas.microsoft.com/office/powerpoint/2010/main" val="1109682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rinth, MS">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2"/>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4"/>
          <p:cNvSpPr txBox="1"/>
          <p:nvPr userDrawn="1"/>
        </p:nvSpPr>
        <p:spPr>
          <a:xfrm>
            <a:off x="3133171" y="1636554"/>
            <a:ext cx="4751715"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CORINTH, MS</a:t>
            </a:r>
          </a:p>
        </p:txBody>
      </p:sp>
      <p:sp>
        <p:nvSpPr>
          <p:cNvPr id="10" name="TextBox 5"/>
          <p:cNvSpPr txBox="1"/>
          <p:nvPr userDrawn="1"/>
        </p:nvSpPr>
        <p:spPr>
          <a:xfrm>
            <a:off x="313317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pic>
        <p:nvPicPr>
          <p:cNvPr id="11" name="Picture 10"/>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12" name="Picture 9"/>
          <p:cNvPicPr>
            <a:picLocks noChangeAspect="1"/>
          </p:cNvPicPr>
          <p:nvPr userDrawn="1"/>
        </p:nvPicPr>
        <p:blipFill>
          <a:blip r:embed="rId5"/>
          <a:srcRect l="372" r="372"/>
          <a:stretch>
            <a:fillRect/>
          </a:stretch>
        </p:blipFill>
        <p:spPr>
          <a:xfrm>
            <a:off x="2796425" y="3267778"/>
            <a:ext cx="5334717" cy="3580929"/>
          </a:xfrm>
          <a:prstGeom prst="rect">
            <a:avLst/>
          </a:prstGeom>
        </p:spPr>
      </p:pic>
      <p:sp>
        <p:nvSpPr>
          <p:cNvPr id="13" name="Text Placeholder 10"/>
          <p:cNvSpPr>
            <a:spLocks noGrp="1"/>
          </p:cNvSpPr>
          <p:nvPr>
            <p:ph type="body" sz="quarter" idx="10"/>
          </p:nvPr>
        </p:nvSpPr>
        <p:spPr>
          <a:xfrm>
            <a:off x="10210800" y="1560513"/>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05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hanghai, China">
    <p:bg>
      <p:bgPr>
        <a:solidFill>
          <a:srgbClr val="D9D9D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l="23220" r="23220"/>
          <a:stretch>
            <a:fillRect/>
          </a:stretch>
        </p:blipFill>
        <p:spPr>
          <a:xfrm>
            <a:off x="10350403" y="-181841"/>
            <a:ext cx="5871119" cy="10962112"/>
          </a:xfrm>
          <a:prstGeom prst="rect">
            <a:avLst/>
          </a:prstGeom>
        </p:spPr>
      </p:pic>
      <p:pic>
        <p:nvPicPr>
          <p:cNvPr id="7" name="Picture 3"/>
          <p:cNvPicPr>
            <a:picLocks noChangeAspect="1"/>
          </p:cNvPicPr>
          <p:nvPr userDrawn="1"/>
        </p:nvPicPr>
        <p:blipFill>
          <a:blip r:embed="rId3"/>
          <a:srcRect/>
          <a:stretch>
            <a:fillRect/>
          </a:stretch>
        </p:blipFill>
        <p:spPr>
          <a:xfrm>
            <a:off x="10345971" y="1338235"/>
            <a:ext cx="529603" cy="7636912"/>
          </a:xfrm>
          <a:prstGeom prst="rect">
            <a:avLst/>
          </a:prstGeom>
        </p:spPr>
      </p:pic>
      <p:pic>
        <p:nvPicPr>
          <p:cNvPr id="8" name="Picture 8"/>
          <p:cNvPicPr>
            <a:picLocks noChangeAspect="1"/>
          </p:cNvPicPr>
          <p:nvPr userDrawn="1"/>
        </p:nvPicPr>
        <p:blipFill>
          <a:blip r:embed="rId4"/>
          <a:srcRect l="341" r="341"/>
          <a:stretch>
            <a:fillRect/>
          </a:stretch>
        </p:blipFill>
        <p:spPr>
          <a:xfrm>
            <a:off x="10886805" y="3267778"/>
            <a:ext cx="5334717" cy="3580929"/>
          </a:xfrm>
          <a:prstGeom prst="rect">
            <a:avLst/>
          </a:prstGeom>
        </p:spPr>
      </p:pic>
      <p:sp>
        <p:nvSpPr>
          <p:cNvPr id="9" name="TextBox 8"/>
          <p:cNvSpPr txBox="1"/>
          <p:nvPr userDrawn="1"/>
        </p:nvSpPr>
        <p:spPr>
          <a:xfrm>
            <a:off x="11223551" y="1636554"/>
            <a:ext cx="4777311"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SHANGHAI, CHINA</a:t>
            </a:r>
          </a:p>
        </p:txBody>
      </p:sp>
      <p:sp>
        <p:nvSpPr>
          <p:cNvPr id="10" name="TextBox 9"/>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a:solidFill>
                  <a:srgbClr val="FFFFFF"/>
                </a:solidFill>
                <a:latin typeface="Montserrat Extra-Bold"/>
              </a:rPr>
              <a:t>M</a:t>
            </a:r>
            <a:r>
              <a:rPr lang="en-US" sz="1974">
                <a:solidFill>
                  <a:srgbClr val="FFFFFF"/>
                </a:solidFill>
                <a:latin typeface="Montserrat Extra-Light"/>
              </a:rPr>
              <a:t>anufacturing</a:t>
            </a:r>
          </a:p>
        </p:txBody>
      </p:sp>
      <p:pic>
        <p:nvPicPr>
          <p:cNvPr id="11" name="Picture 10"/>
          <p:cNvPicPr>
            <a:picLocks noChangeAspect="1"/>
          </p:cNvPicPr>
          <p:nvPr userDrawn="1"/>
        </p:nvPicPr>
        <p:blipFill>
          <a:blip r:embed="rId5">
            <a:alphaModFix amt="26000"/>
          </a:blip>
          <a:srcRect/>
          <a:stretch>
            <a:fillRect/>
          </a:stretch>
        </p:blipFill>
        <p:spPr>
          <a:xfrm>
            <a:off x="-2920875" y="353412"/>
            <a:ext cx="9553037" cy="9580176"/>
          </a:xfrm>
          <a:prstGeom prst="rect">
            <a:avLst/>
          </a:prstGeom>
        </p:spPr>
      </p:pic>
      <p:sp>
        <p:nvSpPr>
          <p:cNvPr id="12"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697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Da Nang, Vietnam">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8"/>
          <p:cNvSpPr txBox="1"/>
          <p:nvPr userDrawn="1"/>
        </p:nvSpPr>
        <p:spPr>
          <a:xfrm>
            <a:off x="3133171" y="1345533"/>
            <a:ext cx="5253926"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DA NANG, </a:t>
            </a:r>
          </a:p>
          <a:p>
            <a:pPr>
              <a:lnSpc>
                <a:spcPts val="4011"/>
              </a:lnSpc>
            </a:pPr>
            <a:r>
              <a:rPr lang="en-US" sz="3343" b="1" spc="220" dirty="0">
                <a:solidFill>
                  <a:srgbClr val="F58431"/>
                </a:solidFill>
                <a:latin typeface="Montserrat Extra-Bold"/>
              </a:rPr>
              <a:t>VIETNAM</a:t>
            </a:r>
          </a:p>
        </p:txBody>
      </p:sp>
      <p:sp>
        <p:nvSpPr>
          <p:cNvPr id="10" name="TextBox 9"/>
          <p:cNvSpPr txBox="1"/>
          <p:nvPr userDrawn="1"/>
        </p:nvSpPr>
        <p:spPr>
          <a:xfrm>
            <a:off x="3133171" y="2352285"/>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pic>
        <p:nvPicPr>
          <p:cNvPr id="11" name="Picture 9"/>
          <p:cNvPicPr>
            <a:picLocks noChangeAspect="1"/>
          </p:cNvPicPr>
          <p:nvPr userDrawn="1"/>
        </p:nvPicPr>
        <p:blipFill>
          <a:blip r:embed="rId5"/>
          <a:srcRect l="279" r="279"/>
          <a:stretch>
            <a:fillRect/>
          </a:stretch>
        </p:blipFill>
        <p:spPr>
          <a:xfrm>
            <a:off x="2796425" y="3267778"/>
            <a:ext cx="5334717" cy="3580929"/>
          </a:xfrm>
          <a:prstGeom prst="rect">
            <a:avLst/>
          </a:prstGeom>
        </p:spPr>
      </p:pic>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spTree>
    <p:extLst>
      <p:ext uri="{BB962C8B-B14F-4D97-AF65-F5344CB8AC3E}">
        <p14:creationId xmlns:p14="http://schemas.microsoft.com/office/powerpoint/2010/main" val="422455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Juarez, Mexico">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856886" y="353412"/>
            <a:ext cx="9553037" cy="9580176"/>
          </a:xfrm>
          <a:prstGeom prst="rect">
            <a:avLst/>
          </a:prstGeom>
        </p:spPr>
      </p:pic>
      <p:pic>
        <p:nvPicPr>
          <p:cNvPr id="7" name="Picture 2"/>
          <p:cNvPicPr>
            <a:picLocks noChangeAspect="1"/>
          </p:cNvPicPr>
          <p:nvPr userDrawn="1"/>
        </p:nvPicPr>
        <p:blipFill>
          <a:blip r:embed="rId3"/>
          <a:srcRect l="23220" r="23220"/>
          <a:stretch>
            <a:fillRect/>
          </a:stretch>
        </p:blipFill>
        <p:spPr>
          <a:xfrm>
            <a:off x="10350403" y="-181841"/>
            <a:ext cx="5871119" cy="10962112"/>
          </a:xfrm>
          <a:prstGeom prst="rect">
            <a:avLst/>
          </a:prstGeom>
        </p:spPr>
      </p:pic>
      <p:sp>
        <p:nvSpPr>
          <p:cNvPr id="9" name="TextBox 8"/>
          <p:cNvSpPr txBox="1"/>
          <p:nvPr userDrawn="1"/>
        </p:nvSpPr>
        <p:spPr>
          <a:xfrm>
            <a:off x="11223551" y="1636554"/>
            <a:ext cx="4777311" cy="512961"/>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JUAREZ, MEXICO</a:t>
            </a:r>
          </a:p>
        </p:txBody>
      </p:sp>
      <p:sp>
        <p:nvSpPr>
          <p:cNvPr id="10" name="TextBox 9"/>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2" name="Text Placeholder 11"/>
          <p:cNvSpPr>
            <a:spLocks noGrp="1"/>
          </p:cNvSpPr>
          <p:nvPr>
            <p:ph type="body" sz="quarter" idx="10"/>
          </p:nvPr>
        </p:nvSpPr>
        <p:spPr>
          <a:xfrm>
            <a:off x="3225123" y="21717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8759" y="3238500"/>
            <a:ext cx="5451841" cy="3555082"/>
          </a:xfrm>
          <a:prstGeom prst="rect">
            <a:avLst/>
          </a:prstGeom>
        </p:spPr>
      </p:pic>
      <p:pic>
        <p:nvPicPr>
          <p:cNvPr id="8" name="Picture 3"/>
          <p:cNvPicPr>
            <a:picLocks noChangeAspect="1"/>
          </p:cNvPicPr>
          <p:nvPr userDrawn="1"/>
        </p:nvPicPr>
        <p:blipFill>
          <a:blip r:embed="rId5"/>
          <a:srcRect/>
          <a:stretch>
            <a:fillRect/>
          </a:stretch>
        </p:blipFill>
        <p:spPr>
          <a:xfrm>
            <a:off x="10343079" y="1338235"/>
            <a:ext cx="529603" cy="7636912"/>
          </a:xfrm>
          <a:prstGeom prst="rect">
            <a:avLst/>
          </a:prstGeom>
        </p:spPr>
      </p:pic>
    </p:spTree>
    <p:extLst>
      <p:ext uri="{BB962C8B-B14F-4D97-AF65-F5344CB8AC3E}">
        <p14:creationId xmlns:p14="http://schemas.microsoft.com/office/powerpoint/2010/main" val="946111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856886" y="353412"/>
            <a:ext cx="9553037" cy="9580176"/>
          </a:xfrm>
          <a:prstGeom prst="rect">
            <a:avLst/>
          </a:prstGeom>
        </p:spPr>
      </p:pic>
      <p:pic>
        <p:nvPicPr>
          <p:cNvPr id="7" name="Picture 2"/>
          <p:cNvPicPr>
            <a:picLocks noChangeAspect="1"/>
          </p:cNvPicPr>
          <p:nvPr userDrawn="1"/>
        </p:nvPicPr>
        <p:blipFill>
          <a:blip r:embed="rId3"/>
          <a:srcRect l="23220" r="23220"/>
          <a:stretch>
            <a:fillRect/>
          </a:stretch>
        </p:blipFill>
        <p:spPr>
          <a:xfrm>
            <a:off x="1035040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10343079" y="1338235"/>
            <a:ext cx="529603" cy="7636912"/>
          </a:xfrm>
          <a:prstGeom prst="rect">
            <a:avLst/>
          </a:prstGeom>
        </p:spPr>
      </p:pic>
      <p:sp>
        <p:nvSpPr>
          <p:cNvPr id="12" name="Text Placeholder 11"/>
          <p:cNvSpPr>
            <a:spLocks noGrp="1"/>
          </p:cNvSpPr>
          <p:nvPr>
            <p:ph type="body" sz="quarter" idx="10"/>
          </p:nvPr>
        </p:nvSpPr>
        <p:spPr>
          <a:xfrm>
            <a:off x="3225123" y="21717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2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0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8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1"/>
          </p:nvPr>
        </p:nvSpPr>
        <p:spPr>
          <a:xfrm>
            <a:off x="10961064" y="1866900"/>
            <a:ext cx="5172075" cy="2286000"/>
          </a:xfrm>
        </p:spPr>
        <p:txBody>
          <a:bodyPr/>
          <a:lstStyle>
            <a:lvl1pPr marL="0" indent="0">
              <a:buNone/>
              <a:defRPr sz="3400">
                <a:solidFill>
                  <a:srgbClr val="F98A3C"/>
                </a:solidFill>
                <a:latin typeface="Microsoft Sans Serif" panose="020B0604020202020204" pitchFamily="34" charset="0"/>
                <a:cs typeface="Microsoft Sans Serif" panose="020B0604020202020204" pitchFamily="34" charset="0"/>
              </a:defRPr>
            </a:lvl1pPr>
            <a:lvl2pPr>
              <a:defRPr sz="3200">
                <a:solidFill>
                  <a:srgbClr val="D9D9D9"/>
                </a:solidFill>
              </a:defRPr>
            </a:lvl2pPr>
            <a:lvl3pPr>
              <a:defRPr sz="3000">
                <a:solidFill>
                  <a:srgbClr val="D9D9D9"/>
                </a:solidFill>
              </a:defRPr>
            </a:lvl3pPr>
            <a:lvl4pPr>
              <a:defRPr sz="2800">
                <a:solidFill>
                  <a:srgbClr val="D9D9D9"/>
                </a:solidFill>
              </a:defRPr>
            </a:lvl4pPr>
            <a:lvl5pPr>
              <a:defRPr sz="2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p:cNvSpPr>
            <a:spLocks noGrp="1"/>
          </p:cNvSpPr>
          <p:nvPr>
            <p:ph type="pic" sz="quarter" idx="12"/>
          </p:nvPr>
        </p:nvSpPr>
        <p:spPr>
          <a:xfrm>
            <a:off x="11419062" y="4856585"/>
            <a:ext cx="3733800" cy="137160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100681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D9D9D9"/>
        </a:solidFill>
        <a:effectLst/>
      </p:bgPr>
    </p:bg>
    <p:spTree>
      <p:nvGrpSpPr>
        <p:cNvPr id="1" name=""/>
        <p:cNvGrpSpPr/>
        <p:nvPr/>
      </p:nvGrpSpPr>
      <p:grpSpPr>
        <a:xfrm>
          <a:off x="0" y="0"/>
          <a:ext cx="0" cy="0"/>
          <a:chOff x="0" y="0"/>
          <a:chExt cx="0" cy="0"/>
        </a:xfrm>
      </p:grpSpPr>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2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0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8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1"/>
          </p:nvPr>
        </p:nvSpPr>
        <p:spPr>
          <a:xfrm>
            <a:off x="2743200" y="1866900"/>
            <a:ext cx="5172075" cy="2286000"/>
          </a:xfrm>
        </p:spPr>
        <p:txBody>
          <a:bodyPr/>
          <a:lstStyle>
            <a:lvl1pPr marL="0" indent="0">
              <a:buNone/>
              <a:defRPr sz="3400">
                <a:solidFill>
                  <a:srgbClr val="F98A3C"/>
                </a:solidFill>
                <a:latin typeface="Microsoft Sans Serif" panose="020B0604020202020204" pitchFamily="34" charset="0"/>
                <a:cs typeface="Microsoft Sans Serif" panose="020B0604020202020204" pitchFamily="34" charset="0"/>
              </a:defRPr>
            </a:lvl1pPr>
            <a:lvl2pPr>
              <a:defRPr sz="3200">
                <a:solidFill>
                  <a:srgbClr val="D9D9D9"/>
                </a:solidFill>
              </a:defRPr>
            </a:lvl2pPr>
            <a:lvl3pPr>
              <a:defRPr sz="3000">
                <a:solidFill>
                  <a:srgbClr val="D9D9D9"/>
                </a:solidFill>
              </a:defRPr>
            </a:lvl3pPr>
            <a:lvl4pPr>
              <a:defRPr sz="2800">
                <a:solidFill>
                  <a:srgbClr val="D9D9D9"/>
                </a:solidFill>
              </a:defRPr>
            </a:lvl4pPr>
            <a:lvl5pPr>
              <a:defRPr sz="2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p:cNvSpPr>
            <a:spLocks noGrp="1"/>
          </p:cNvSpPr>
          <p:nvPr>
            <p:ph type="pic" sz="quarter" idx="12"/>
          </p:nvPr>
        </p:nvSpPr>
        <p:spPr>
          <a:xfrm>
            <a:off x="3353308" y="4991100"/>
            <a:ext cx="3733800" cy="137160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247684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215059" y="-181841"/>
            <a:ext cx="8381142" cy="10645111"/>
            <a:chOff x="0" y="0"/>
            <a:chExt cx="11174855" cy="14193481"/>
          </a:xfrm>
        </p:grpSpPr>
        <p:pic>
          <p:nvPicPr>
            <p:cNvPr id="7" name="Picture 3"/>
            <p:cNvPicPr>
              <a:picLocks noChangeAspect="1"/>
            </p:cNvPicPr>
            <p:nvPr/>
          </p:nvPicPr>
          <p:blipFill>
            <a:blip r:embed="rId2"/>
            <a:srcRect l="35018" r="12526"/>
            <a:stretch>
              <a:fillRect/>
            </a:stretch>
          </p:blipFill>
          <p:spPr>
            <a:xfrm>
              <a:off x="0" y="0"/>
              <a:ext cx="11174855" cy="14193481"/>
            </a:xfrm>
            <a:prstGeom prst="rect">
              <a:avLst/>
            </a:prstGeom>
          </p:spPr>
        </p:pic>
      </p:grpSp>
      <p:pic>
        <p:nvPicPr>
          <p:cNvPr id="8" name="Picture 4"/>
          <p:cNvPicPr>
            <a:picLocks noChangeAspect="1"/>
          </p:cNvPicPr>
          <p:nvPr userDrawn="1"/>
        </p:nvPicPr>
        <p:blipFill>
          <a:blip r:embed="rId3"/>
          <a:srcRect/>
          <a:stretch>
            <a:fillRect/>
          </a:stretch>
        </p:blipFill>
        <p:spPr>
          <a:xfrm>
            <a:off x="7901281" y="1324841"/>
            <a:ext cx="529603" cy="7636912"/>
          </a:xfrm>
          <a:prstGeom prst="rect">
            <a:avLst/>
          </a:prstGeom>
        </p:spPr>
      </p:pic>
      <p:sp>
        <p:nvSpPr>
          <p:cNvPr id="9" name="Text Placeholder 7"/>
          <p:cNvSpPr>
            <a:spLocks noGrp="1"/>
          </p:cNvSpPr>
          <p:nvPr>
            <p:ph type="body" sz="quarter" idx="10"/>
          </p:nvPr>
        </p:nvSpPr>
        <p:spPr>
          <a:xfrm>
            <a:off x="91440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9372600" y="1874145"/>
            <a:ext cx="7696200" cy="6926955"/>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976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9906858" y="-181841"/>
            <a:ext cx="8381142" cy="10645111"/>
            <a:chOff x="0" y="0"/>
            <a:chExt cx="11174855" cy="14193481"/>
          </a:xfrm>
        </p:grpSpPr>
        <p:pic>
          <p:nvPicPr>
            <p:cNvPr id="7" name="Picture 3"/>
            <p:cNvPicPr>
              <a:picLocks noChangeAspect="1"/>
            </p:cNvPicPr>
            <p:nvPr/>
          </p:nvPicPr>
          <p:blipFill>
            <a:blip r:embed="rId2"/>
            <a:srcRect l="10241" r="37204"/>
            <a:stretch>
              <a:fillRect/>
            </a:stretch>
          </p:blipFill>
          <p:spPr>
            <a:xfrm>
              <a:off x="0" y="0"/>
              <a:ext cx="11174855" cy="14193481"/>
            </a:xfrm>
            <a:prstGeom prst="rect">
              <a:avLst/>
            </a:prstGeom>
          </p:spPr>
        </p:pic>
      </p:grpSp>
      <p:pic>
        <p:nvPicPr>
          <p:cNvPr id="8" name="Picture 4"/>
          <p:cNvPicPr>
            <a:picLocks noChangeAspect="1"/>
          </p:cNvPicPr>
          <p:nvPr userDrawn="1"/>
        </p:nvPicPr>
        <p:blipFill>
          <a:blip r:embed="rId3"/>
          <a:srcRect/>
          <a:stretch>
            <a:fillRect/>
          </a:stretch>
        </p:blipFill>
        <p:spPr>
          <a:xfrm>
            <a:off x="9642057" y="1324841"/>
            <a:ext cx="529603" cy="7636912"/>
          </a:xfrm>
          <a:prstGeom prst="rect">
            <a:avLst/>
          </a:prstGeom>
        </p:spPr>
      </p:pic>
      <p:sp>
        <p:nvSpPr>
          <p:cNvPr id="9" name="Text Placeholder 7"/>
          <p:cNvSpPr>
            <a:spLocks noGrp="1"/>
          </p:cNvSpPr>
          <p:nvPr>
            <p:ph type="body" sz="quarter" idx="10"/>
          </p:nvPr>
        </p:nvSpPr>
        <p:spPr>
          <a:xfrm>
            <a:off x="10668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1295400" y="1874145"/>
            <a:ext cx="7696200" cy="6926955"/>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850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3A547C"/>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a:off x="5500847" y="1152234"/>
            <a:ext cx="514879" cy="5053241"/>
          </a:xfrm>
          <a:prstGeom prst="rect">
            <a:avLst/>
          </a:prstGeom>
        </p:spPr>
      </p:pic>
      <p:grpSp>
        <p:nvGrpSpPr>
          <p:cNvPr id="7" name="Group 3"/>
          <p:cNvGrpSpPr/>
          <p:nvPr userDrawn="1"/>
        </p:nvGrpSpPr>
        <p:grpSpPr>
          <a:xfrm>
            <a:off x="-61870" y="7147022"/>
            <a:ext cx="18410947" cy="3139339"/>
            <a:chOff x="0" y="0"/>
            <a:chExt cx="24547929" cy="4185785"/>
          </a:xfrm>
        </p:grpSpPr>
        <p:pic>
          <p:nvPicPr>
            <p:cNvPr id="8" name="Picture 4"/>
            <p:cNvPicPr>
              <a:picLocks noChangeAspect="1"/>
            </p:cNvPicPr>
            <p:nvPr/>
          </p:nvPicPr>
          <p:blipFill>
            <a:blip r:embed="rId3"/>
            <a:srcRect t="37219" b="37219"/>
            <a:stretch>
              <a:fillRect/>
            </a:stretch>
          </p:blipFill>
          <p:spPr>
            <a:xfrm>
              <a:off x="0" y="0"/>
              <a:ext cx="24547929" cy="4185785"/>
            </a:xfrm>
            <a:prstGeom prst="rect">
              <a:avLst/>
            </a:prstGeom>
          </p:spPr>
        </p:pic>
      </p:grpSp>
      <p:sp>
        <p:nvSpPr>
          <p:cNvPr id="9" name="Text Placeholder 12"/>
          <p:cNvSpPr>
            <a:spLocks noGrp="1"/>
          </p:cNvSpPr>
          <p:nvPr>
            <p:ph type="body" sz="quarter" idx="11"/>
          </p:nvPr>
        </p:nvSpPr>
        <p:spPr>
          <a:xfrm>
            <a:off x="797218" y="1485900"/>
            <a:ext cx="4038600" cy="1752600"/>
          </a:xfrm>
        </p:spPr>
        <p:txBody>
          <a:bodyPr/>
          <a:lstStyle>
            <a:lvl1pPr marL="0" indent="0">
              <a:buNone/>
              <a:defRPr sz="4400">
                <a:solidFill>
                  <a:srgbClr val="F98A3C"/>
                </a:solidFill>
                <a:latin typeface="Microsoft Sans Serif" panose="020B0604020202020204" pitchFamily="34" charset="0"/>
                <a:cs typeface="Microsoft Sans Serif" panose="020B0604020202020204" pitchFamily="34" charset="0"/>
              </a:defRPr>
            </a:lvl1pPr>
            <a:lvl2pPr marL="0" indent="0">
              <a:buNone/>
              <a:defRPr sz="4400">
                <a:solidFill>
                  <a:schemeClr val="bg1"/>
                </a:solidFill>
                <a:latin typeface="Microsoft Sans Serif" panose="020B0604020202020204" pitchFamily="34" charset="0"/>
                <a:cs typeface="Microsoft Sans Serif" panose="020B0604020202020204" pitchFamily="34" charset="0"/>
              </a:defRPr>
            </a:lvl2pPr>
            <a:lvl3pPr>
              <a:defRPr>
                <a:solidFill>
                  <a:schemeClr val="bg1"/>
                </a:solidFill>
                <a:latin typeface="Microsoft Sans Serif" panose="020B0604020202020204" pitchFamily="34" charset="0"/>
                <a:cs typeface="Microsoft Sans Serif" panose="020B0604020202020204" pitchFamily="34" charset="0"/>
              </a:defRPr>
            </a:lvl3pPr>
            <a:lvl4pPr>
              <a:defRPr>
                <a:solidFill>
                  <a:schemeClr val="bg1"/>
                </a:solidFill>
                <a:latin typeface="Microsoft Sans Serif" panose="020B0604020202020204" pitchFamily="34" charset="0"/>
                <a:cs typeface="Microsoft Sans Serif" panose="020B0604020202020204" pitchFamily="34" charset="0"/>
              </a:defRPr>
            </a:lvl4pPr>
            <a:lvl5pP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5"/>
          <p:cNvSpPr>
            <a:spLocks noGrp="1"/>
          </p:cNvSpPr>
          <p:nvPr>
            <p:ph type="body" sz="quarter" idx="12"/>
          </p:nvPr>
        </p:nvSpPr>
        <p:spPr>
          <a:xfrm>
            <a:off x="803275" y="3445520"/>
            <a:ext cx="4073525" cy="2760663"/>
          </a:xfrm>
        </p:spPr>
        <p:txBody>
          <a:bodyPr>
            <a:normAutofit/>
          </a:bodyPr>
          <a:lstStyle>
            <a:lvl1pPr marL="0" indent="0">
              <a:buNone/>
              <a:defRPr sz="1800">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2"/>
          <p:cNvSpPr>
            <a:spLocks noGrp="1"/>
          </p:cNvSpPr>
          <p:nvPr>
            <p:ph type="body" sz="quarter" idx="13"/>
          </p:nvPr>
        </p:nvSpPr>
        <p:spPr>
          <a:xfrm>
            <a:off x="6781800" y="623888"/>
            <a:ext cx="7391400" cy="6248400"/>
          </a:xfrm>
        </p:spPr>
        <p:txBody>
          <a:bodyPr>
            <a:normAutofit/>
          </a:bodyPr>
          <a:lstStyle>
            <a:lvl1pPr>
              <a:defRPr sz="32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3125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Netherlands">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sp>
        <p:nvSpPr>
          <p:cNvPr id="8" name="TextBox 7"/>
          <p:cNvSpPr txBox="1"/>
          <p:nvPr userDrawn="1"/>
        </p:nvSpPr>
        <p:spPr>
          <a:xfrm>
            <a:off x="3133171" y="1345533"/>
            <a:ext cx="5253926" cy="512961"/>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THE NETHERLANDS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81174" y="3238500"/>
            <a:ext cx="5543496" cy="3741748"/>
          </a:xfrm>
          <a:prstGeom prst="rect">
            <a:avLst/>
          </a:prstGeom>
        </p:spPr>
      </p:pic>
      <p:pic>
        <p:nvPicPr>
          <p:cNvPr id="10" name="Picture 9"/>
          <p:cNvPicPr>
            <a:picLocks noChangeAspect="1"/>
          </p:cNvPicPr>
          <p:nvPr userDrawn="1"/>
        </p:nvPicPr>
        <p:blipFill>
          <a:blip r:embed="rId5"/>
          <a:srcRect/>
          <a:stretch>
            <a:fillRect/>
          </a:stretch>
        </p:blipFill>
        <p:spPr>
          <a:xfrm>
            <a:off x="2255591" y="1338235"/>
            <a:ext cx="529603" cy="7636912"/>
          </a:xfrm>
          <a:prstGeom prst="rect">
            <a:avLst/>
          </a:prstGeom>
        </p:spPr>
      </p:pic>
      <p:sp>
        <p:nvSpPr>
          <p:cNvPr id="11" name="TextBox 10"/>
          <p:cNvSpPr txBox="1"/>
          <p:nvPr userDrawn="1"/>
        </p:nvSpPr>
        <p:spPr>
          <a:xfrm>
            <a:off x="3133171" y="1866900"/>
            <a:ext cx="4086231" cy="370358"/>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S</a:t>
            </a:r>
            <a:r>
              <a:rPr lang="en-US" sz="1974" dirty="0">
                <a:solidFill>
                  <a:srgbClr val="FFFFFF"/>
                </a:solidFill>
                <a:latin typeface="Montserrat Extra-Light"/>
              </a:rPr>
              <a:t>ales and Warehouse</a:t>
            </a:r>
          </a:p>
        </p:txBody>
      </p:sp>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spTree>
    <p:extLst>
      <p:ext uri="{BB962C8B-B14F-4D97-AF65-F5344CB8AC3E}">
        <p14:creationId xmlns:p14="http://schemas.microsoft.com/office/powerpoint/2010/main" val="308987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3A547C"/>
        </a:solidFill>
        <a:effectLst/>
      </p:bgPr>
    </p:bg>
    <p:spTree>
      <p:nvGrpSpPr>
        <p:cNvPr id="1" name=""/>
        <p:cNvGrpSpPr/>
        <p:nvPr/>
      </p:nvGrpSpPr>
      <p:grpSpPr>
        <a:xfrm>
          <a:off x="0" y="0"/>
          <a:ext cx="0" cy="0"/>
          <a:chOff x="0" y="0"/>
          <a:chExt cx="0" cy="0"/>
        </a:xfrm>
      </p:grpSpPr>
      <p:pic>
        <p:nvPicPr>
          <p:cNvPr id="6" name="Picture 13"/>
          <p:cNvPicPr>
            <a:picLocks noChangeAspect="1"/>
          </p:cNvPicPr>
          <p:nvPr userDrawn="1"/>
        </p:nvPicPr>
        <p:blipFill>
          <a:blip r:embed="rId2"/>
          <a:srcRect/>
          <a:stretch>
            <a:fillRect/>
          </a:stretch>
        </p:blipFill>
        <p:spPr>
          <a:xfrm>
            <a:off x="15941746" y="747871"/>
            <a:ext cx="1317554" cy="1324175"/>
          </a:xfrm>
          <a:prstGeom prst="rect">
            <a:avLst/>
          </a:prstGeom>
        </p:spPr>
      </p:pic>
      <p:pic>
        <p:nvPicPr>
          <p:cNvPr id="7" name="Picture 6"/>
          <p:cNvPicPr>
            <a:picLocks noChangeAspect="1"/>
          </p:cNvPicPr>
          <p:nvPr userDrawn="1"/>
        </p:nvPicPr>
        <p:blipFill>
          <a:blip r:embed="rId3"/>
          <a:srcRect/>
          <a:stretch>
            <a:fillRect/>
          </a:stretch>
        </p:blipFill>
        <p:spPr>
          <a:xfrm>
            <a:off x="8302007" y="-1296590"/>
            <a:ext cx="283558" cy="4088922"/>
          </a:xfrm>
          <a:prstGeom prst="rect">
            <a:avLst/>
          </a:prstGeom>
        </p:spPr>
      </p:pic>
      <p:pic>
        <p:nvPicPr>
          <p:cNvPr id="8" name="Picture 7"/>
          <p:cNvPicPr>
            <a:picLocks noChangeAspect="1"/>
          </p:cNvPicPr>
          <p:nvPr userDrawn="1"/>
        </p:nvPicPr>
        <p:blipFill>
          <a:blip r:embed="rId4"/>
          <a:srcRect l="46532" r="46532"/>
          <a:stretch>
            <a:fillRect/>
          </a:stretch>
        </p:blipFill>
        <p:spPr>
          <a:xfrm rot="5400000">
            <a:off x="7927812" y="-570136"/>
            <a:ext cx="1407893" cy="20301895"/>
          </a:xfrm>
          <a:prstGeom prst="rect">
            <a:avLst/>
          </a:prstGeom>
        </p:spPr>
      </p:pic>
      <p:sp>
        <p:nvSpPr>
          <p:cNvPr id="9" name="Text Placeholder 14"/>
          <p:cNvSpPr>
            <a:spLocks noGrp="1"/>
          </p:cNvSpPr>
          <p:nvPr>
            <p:ph type="body" sz="quarter" idx="10"/>
          </p:nvPr>
        </p:nvSpPr>
        <p:spPr>
          <a:xfrm>
            <a:off x="495793" y="647700"/>
            <a:ext cx="7023100" cy="1846202"/>
          </a:xfrm>
        </p:spPr>
        <p:txBody>
          <a:bodyPr/>
          <a:lstStyle>
            <a:lvl1pPr marL="0" indent="0">
              <a:buFont typeface="Arial" panose="020B0604020202020204" pitchFamily="34" charset="0"/>
              <a:buNone/>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6"/>
          <p:cNvSpPr>
            <a:spLocks noGrp="1"/>
          </p:cNvSpPr>
          <p:nvPr>
            <p:ph type="body" sz="quarter" idx="11"/>
          </p:nvPr>
        </p:nvSpPr>
        <p:spPr>
          <a:xfrm>
            <a:off x="9172575" y="495300"/>
            <a:ext cx="5457825" cy="2735263"/>
          </a:xfrm>
        </p:spPr>
        <p:txBody>
          <a:bodyPr/>
          <a:lstStyle>
            <a:lvl1pPr marL="0" indent="0">
              <a:buNone/>
              <a:defRPr sz="18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latin typeface="Microsoft Sans Serif" panose="020B0604020202020204" pitchFamily="34" charset="0"/>
                <a:cs typeface="Microsoft Sans Serif" panose="020B0604020202020204" pitchFamily="34" charset="0"/>
              </a:defRPr>
            </a:lvl2pPr>
            <a:lvl3pPr marL="914400" indent="0">
              <a:buNone/>
              <a:defRPr>
                <a:solidFill>
                  <a:schemeClr val="bg1"/>
                </a:solidFill>
                <a:latin typeface="Microsoft Sans Serif" panose="020B0604020202020204" pitchFamily="34" charset="0"/>
                <a:cs typeface="Microsoft Sans Serif" panose="020B0604020202020204" pitchFamily="34" charset="0"/>
              </a:defRPr>
            </a:lvl3pPr>
            <a:lvl4pPr marL="1371600" indent="0">
              <a:buNone/>
              <a:defRPr>
                <a:solidFill>
                  <a:schemeClr val="bg1"/>
                </a:solidFill>
                <a:latin typeface="Microsoft Sans Serif" panose="020B0604020202020204" pitchFamily="34" charset="0"/>
                <a:cs typeface="Microsoft Sans Serif" panose="020B0604020202020204" pitchFamily="34" charset="0"/>
              </a:defRPr>
            </a:lvl4pPr>
            <a:lvl5pPr marL="1828800" indent="0">
              <a:buNone/>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18"/>
          <p:cNvSpPr>
            <a:spLocks noGrp="1"/>
          </p:cNvSpPr>
          <p:nvPr>
            <p:ph type="body" sz="quarter" idx="12"/>
          </p:nvPr>
        </p:nvSpPr>
        <p:spPr>
          <a:xfrm>
            <a:off x="10287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2" name="Text Placeholder 18"/>
          <p:cNvSpPr>
            <a:spLocks noGrp="1"/>
          </p:cNvSpPr>
          <p:nvPr>
            <p:ph type="body" sz="quarter" idx="13"/>
          </p:nvPr>
        </p:nvSpPr>
        <p:spPr>
          <a:xfrm>
            <a:off x="63627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3" name="Text Placeholder 18"/>
          <p:cNvSpPr>
            <a:spLocks noGrp="1"/>
          </p:cNvSpPr>
          <p:nvPr>
            <p:ph type="body" sz="quarter" idx="14"/>
          </p:nvPr>
        </p:nvSpPr>
        <p:spPr>
          <a:xfrm>
            <a:off x="120015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4" name="Text Placeholder 22"/>
          <p:cNvSpPr>
            <a:spLocks noGrp="1"/>
          </p:cNvSpPr>
          <p:nvPr>
            <p:ph type="body" sz="quarter" idx="15"/>
          </p:nvPr>
        </p:nvSpPr>
        <p:spPr>
          <a:xfrm>
            <a:off x="13128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2"/>
          <p:cNvSpPr>
            <a:spLocks noGrp="1"/>
          </p:cNvSpPr>
          <p:nvPr>
            <p:ph type="body" sz="quarter" idx="16"/>
          </p:nvPr>
        </p:nvSpPr>
        <p:spPr>
          <a:xfrm>
            <a:off x="66468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2"/>
          <p:cNvSpPr>
            <a:spLocks noGrp="1"/>
          </p:cNvSpPr>
          <p:nvPr>
            <p:ph type="body" sz="quarter" idx="17"/>
          </p:nvPr>
        </p:nvSpPr>
        <p:spPr>
          <a:xfrm>
            <a:off x="122856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037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3A547C"/>
        </a:solidFill>
        <a:effectLst/>
      </p:bgPr>
    </p:bg>
    <p:spTree>
      <p:nvGrpSpPr>
        <p:cNvPr id="1" name=""/>
        <p:cNvGrpSpPr/>
        <p:nvPr/>
      </p:nvGrpSpPr>
      <p:grpSpPr>
        <a:xfrm>
          <a:off x="0" y="0"/>
          <a:ext cx="0" cy="0"/>
          <a:chOff x="0" y="0"/>
          <a:chExt cx="0" cy="0"/>
        </a:xfrm>
      </p:grpSpPr>
      <p:grpSp>
        <p:nvGrpSpPr>
          <p:cNvPr id="6" name="Group 3"/>
          <p:cNvGrpSpPr/>
          <p:nvPr userDrawn="1"/>
        </p:nvGrpSpPr>
        <p:grpSpPr>
          <a:xfrm>
            <a:off x="0" y="5143500"/>
            <a:ext cx="18410947" cy="5142861"/>
            <a:chOff x="0" y="0"/>
            <a:chExt cx="24547929" cy="6857149"/>
          </a:xfrm>
        </p:grpSpPr>
        <p:pic>
          <p:nvPicPr>
            <p:cNvPr id="7" name="Picture 4"/>
            <p:cNvPicPr>
              <a:picLocks noChangeAspect="1"/>
            </p:cNvPicPr>
            <p:nvPr/>
          </p:nvPicPr>
          <p:blipFill>
            <a:blip r:embed="rId2"/>
            <a:srcRect t="22869" b="32995"/>
            <a:stretch>
              <a:fillRect/>
            </a:stretch>
          </p:blipFill>
          <p:spPr>
            <a:xfrm>
              <a:off x="0" y="0"/>
              <a:ext cx="24547929" cy="6857149"/>
            </a:xfrm>
            <a:prstGeom prst="rect">
              <a:avLst/>
            </a:prstGeom>
          </p:spPr>
        </p:pic>
      </p:grpSp>
      <p:pic>
        <p:nvPicPr>
          <p:cNvPr id="8" name="Picture 2"/>
          <p:cNvPicPr>
            <a:picLocks noChangeAspect="1"/>
          </p:cNvPicPr>
          <p:nvPr userDrawn="1"/>
        </p:nvPicPr>
        <p:blipFill>
          <a:blip r:embed="rId3"/>
          <a:srcRect/>
          <a:stretch>
            <a:fillRect/>
          </a:stretch>
        </p:blipFill>
        <p:spPr>
          <a:xfrm>
            <a:off x="325424" y="0"/>
            <a:ext cx="529603" cy="5197750"/>
          </a:xfrm>
          <a:prstGeom prst="rect">
            <a:avLst/>
          </a:prstGeom>
        </p:spPr>
      </p:pic>
      <p:sp>
        <p:nvSpPr>
          <p:cNvPr id="10" name="Text Placeholder 14"/>
          <p:cNvSpPr>
            <a:spLocks noGrp="1"/>
          </p:cNvSpPr>
          <p:nvPr>
            <p:ph type="body" sz="quarter" idx="11"/>
          </p:nvPr>
        </p:nvSpPr>
        <p:spPr>
          <a:xfrm>
            <a:off x="73914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2"/>
          </p:nvPr>
        </p:nvSpPr>
        <p:spPr>
          <a:xfrm>
            <a:off x="130937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p:nvPr>
        </p:nvSpPr>
        <p:spPr>
          <a:xfrm>
            <a:off x="15875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715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3A547C"/>
        </a:solidFill>
        <a:effectLst/>
      </p:bgPr>
    </p:bg>
    <p:spTree>
      <p:nvGrpSpPr>
        <p:cNvPr id="1" name=""/>
        <p:cNvGrpSpPr/>
        <p:nvPr/>
      </p:nvGrpSpPr>
      <p:grpSpPr>
        <a:xfrm>
          <a:off x="0" y="0"/>
          <a:ext cx="0" cy="0"/>
          <a:chOff x="0" y="0"/>
          <a:chExt cx="0" cy="0"/>
        </a:xfrm>
      </p:grpSpPr>
      <p:grpSp>
        <p:nvGrpSpPr>
          <p:cNvPr id="6" name="Group 3"/>
          <p:cNvGrpSpPr/>
          <p:nvPr userDrawn="1"/>
        </p:nvGrpSpPr>
        <p:grpSpPr>
          <a:xfrm>
            <a:off x="13648" y="5167454"/>
            <a:ext cx="18410947" cy="5142861"/>
            <a:chOff x="0" y="0"/>
            <a:chExt cx="24547929" cy="6857149"/>
          </a:xfrm>
        </p:grpSpPr>
        <p:pic>
          <p:nvPicPr>
            <p:cNvPr id="7" name="Picture 4"/>
            <p:cNvPicPr>
              <a:picLocks noChangeAspect="1"/>
            </p:cNvPicPr>
            <p:nvPr/>
          </p:nvPicPr>
          <p:blipFill>
            <a:blip r:embed="rId2">
              <a:alphaModFix amt="19999"/>
            </a:blip>
            <a:srcRect t="31165" b="26907"/>
            <a:stretch>
              <a:fillRect/>
            </a:stretch>
          </p:blipFill>
          <p:spPr>
            <a:xfrm>
              <a:off x="0" y="0"/>
              <a:ext cx="24547929" cy="6857149"/>
            </a:xfrm>
            <a:prstGeom prst="rect">
              <a:avLst/>
            </a:prstGeom>
          </p:spPr>
        </p:pic>
      </p:grpSp>
      <p:pic>
        <p:nvPicPr>
          <p:cNvPr id="8" name="Picture 6"/>
          <p:cNvPicPr>
            <a:picLocks noChangeAspect="1"/>
          </p:cNvPicPr>
          <p:nvPr userDrawn="1"/>
        </p:nvPicPr>
        <p:blipFill>
          <a:blip r:embed="rId3"/>
          <a:srcRect l="112" t="270" r="270"/>
          <a:stretch>
            <a:fillRect/>
          </a:stretch>
        </p:blipFill>
        <p:spPr>
          <a:xfrm>
            <a:off x="6295022" y="-26785"/>
            <a:ext cx="5154011" cy="5159849"/>
          </a:xfrm>
          <a:prstGeom prst="rect">
            <a:avLst/>
          </a:prstGeom>
        </p:spPr>
      </p:pic>
      <p:pic>
        <p:nvPicPr>
          <p:cNvPr id="9" name="Picture 8"/>
          <p:cNvPicPr>
            <a:picLocks noChangeAspect="1"/>
          </p:cNvPicPr>
          <p:nvPr userDrawn="1"/>
        </p:nvPicPr>
        <p:blipFill>
          <a:blip r:embed="rId4"/>
          <a:srcRect/>
          <a:stretch>
            <a:fillRect/>
          </a:stretch>
        </p:blipFill>
        <p:spPr>
          <a:xfrm>
            <a:off x="7371573" y="485160"/>
            <a:ext cx="2884889" cy="2884889"/>
          </a:xfrm>
          <a:prstGeom prst="rect">
            <a:avLst/>
          </a:prstGeom>
        </p:spPr>
      </p:pic>
      <p:pic>
        <p:nvPicPr>
          <p:cNvPr id="10" name="Picture 2"/>
          <p:cNvPicPr>
            <a:picLocks noChangeAspect="1"/>
          </p:cNvPicPr>
          <p:nvPr userDrawn="1"/>
        </p:nvPicPr>
        <p:blipFill>
          <a:blip r:embed="rId5"/>
          <a:srcRect/>
          <a:stretch>
            <a:fillRect/>
          </a:stretch>
        </p:blipFill>
        <p:spPr>
          <a:xfrm>
            <a:off x="499097" y="0"/>
            <a:ext cx="523012" cy="5133063"/>
          </a:xfrm>
          <a:prstGeom prst="rect">
            <a:avLst/>
          </a:prstGeom>
        </p:spPr>
      </p:pic>
      <p:sp>
        <p:nvSpPr>
          <p:cNvPr id="11" name="Text Placeholder 22"/>
          <p:cNvSpPr>
            <a:spLocks noGrp="1"/>
          </p:cNvSpPr>
          <p:nvPr>
            <p:ph type="body" sz="quarter" idx="10"/>
          </p:nvPr>
        </p:nvSpPr>
        <p:spPr>
          <a:xfrm>
            <a:off x="4572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2"/>
          <p:cNvSpPr>
            <a:spLocks noGrp="1"/>
          </p:cNvSpPr>
          <p:nvPr>
            <p:ph type="body" sz="quarter" idx="11"/>
          </p:nvPr>
        </p:nvSpPr>
        <p:spPr>
          <a:xfrm>
            <a:off x="47244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2"/>
          <p:cNvSpPr>
            <a:spLocks noGrp="1"/>
          </p:cNvSpPr>
          <p:nvPr>
            <p:ph type="body" sz="quarter" idx="12"/>
          </p:nvPr>
        </p:nvSpPr>
        <p:spPr>
          <a:xfrm>
            <a:off x="87630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7"/>
          <p:cNvSpPr>
            <a:spLocks noGrp="1"/>
          </p:cNvSpPr>
          <p:nvPr>
            <p:ph type="body" sz="quarter" idx="13"/>
          </p:nvPr>
        </p:nvSpPr>
        <p:spPr>
          <a:xfrm>
            <a:off x="11887200" y="1181100"/>
            <a:ext cx="5757862" cy="3146425"/>
          </a:xfrm>
        </p:spPr>
        <p:txBody>
          <a:bodyPr/>
          <a:lstStyle>
            <a:lvl1pPr marL="457200" indent="-4572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2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9"/>
          <p:cNvSpPr>
            <a:spLocks noGrp="1"/>
          </p:cNvSpPr>
          <p:nvPr>
            <p:ph type="body" sz="quarter" idx="14"/>
          </p:nvPr>
        </p:nvSpPr>
        <p:spPr>
          <a:xfrm>
            <a:off x="1447800" y="1028700"/>
            <a:ext cx="4559300" cy="3733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48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3A547C"/>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a:off x="9514106" y="1351630"/>
            <a:ext cx="529603" cy="7636912"/>
          </a:xfrm>
          <a:prstGeom prst="rect">
            <a:avLst/>
          </a:prstGeom>
        </p:spPr>
      </p:pic>
      <p:pic>
        <p:nvPicPr>
          <p:cNvPr id="7" name="Picture 3"/>
          <p:cNvPicPr>
            <a:picLocks noChangeAspect="1"/>
          </p:cNvPicPr>
          <p:nvPr userDrawn="1"/>
        </p:nvPicPr>
        <p:blipFill>
          <a:blip r:embed="rId3"/>
          <a:srcRect/>
          <a:stretch>
            <a:fillRect/>
          </a:stretch>
        </p:blipFill>
        <p:spPr>
          <a:xfrm>
            <a:off x="10043708" y="-69558"/>
            <a:ext cx="5871119" cy="10962112"/>
          </a:xfrm>
          <a:prstGeom prst="rect">
            <a:avLst/>
          </a:prstGeom>
        </p:spPr>
      </p:pic>
      <p:sp>
        <p:nvSpPr>
          <p:cNvPr id="8" name="Text Placeholder 9"/>
          <p:cNvSpPr>
            <a:spLocks noGrp="1"/>
          </p:cNvSpPr>
          <p:nvPr>
            <p:ph type="body" sz="quarter" idx="10"/>
          </p:nvPr>
        </p:nvSpPr>
        <p:spPr>
          <a:xfrm>
            <a:off x="2590800" y="2614058"/>
            <a:ext cx="4611687" cy="5348842"/>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1"/>
          <p:cNvSpPr>
            <a:spLocks noGrp="1"/>
          </p:cNvSpPr>
          <p:nvPr>
            <p:ph type="pic" sz="quarter" idx="11"/>
          </p:nvPr>
        </p:nvSpPr>
        <p:spPr>
          <a:xfrm>
            <a:off x="11201400" y="3162300"/>
            <a:ext cx="3733800" cy="1371600"/>
          </a:xfrm>
        </p:spPr>
        <p:txBody>
          <a:bodyPr/>
          <a:lstStyle/>
          <a:p>
            <a:endParaRPr lang="en-US"/>
          </a:p>
        </p:txBody>
      </p:sp>
      <p:sp>
        <p:nvSpPr>
          <p:cNvPr id="10" name="Picture Placeholder 11"/>
          <p:cNvSpPr>
            <a:spLocks noGrp="1"/>
          </p:cNvSpPr>
          <p:nvPr>
            <p:ph type="pic" sz="quarter" idx="12"/>
          </p:nvPr>
        </p:nvSpPr>
        <p:spPr>
          <a:xfrm>
            <a:off x="11201400" y="4838700"/>
            <a:ext cx="3733800" cy="1371600"/>
          </a:xfrm>
        </p:spPr>
        <p:txBody>
          <a:bodyPr/>
          <a:lstStyle/>
          <a:p>
            <a:endParaRPr lang="en-US"/>
          </a:p>
        </p:txBody>
      </p:sp>
      <p:sp>
        <p:nvSpPr>
          <p:cNvPr id="11" name="Picture Placeholder 11"/>
          <p:cNvSpPr>
            <a:spLocks noGrp="1"/>
          </p:cNvSpPr>
          <p:nvPr>
            <p:ph type="pic" sz="quarter" idx="13"/>
          </p:nvPr>
        </p:nvSpPr>
        <p:spPr>
          <a:xfrm>
            <a:off x="11201400" y="6515100"/>
            <a:ext cx="3733800" cy="1371600"/>
          </a:xfrm>
        </p:spPr>
        <p:txBody>
          <a:bodyPr/>
          <a:lstStyle/>
          <a:p>
            <a:endParaRPr lang="en-US"/>
          </a:p>
        </p:txBody>
      </p:sp>
    </p:spTree>
    <p:extLst>
      <p:ext uri="{BB962C8B-B14F-4D97-AF65-F5344CB8AC3E}">
        <p14:creationId xmlns:p14="http://schemas.microsoft.com/office/powerpoint/2010/main" val="1460211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457200" y="-190500"/>
            <a:ext cx="8349281" cy="10645111"/>
            <a:chOff x="0" y="0"/>
            <a:chExt cx="11132375" cy="14193481"/>
          </a:xfrm>
        </p:grpSpPr>
        <p:pic>
          <p:nvPicPr>
            <p:cNvPr id="7" name="Picture 3"/>
            <p:cNvPicPr>
              <a:picLocks noChangeAspect="1"/>
            </p:cNvPicPr>
            <p:nvPr/>
          </p:nvPicPr>
          <p:blipFill>
            <a:blip r:embed="rId2"/>
            <a:srcRect l="23872" r="23872"/>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7"/>
          <p:cNvSpPr>
            <a:spLocks noGrp="1"/>
          </p:cNvSpPr>
          <p:nvPr>
            <p:ph type="body" sz="quarter" idx="10"/>
          </p:nvPr>
        </p:nvSpPr>
        <p:spPr>
          <a:xfrm>
            <a:off x="91440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9372600" y="1874145"/>
            <a:ext cx="7696200" cy="6926955"/>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1879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9938719" y="-181841"/>
            <a:ext cx="8349281" cy="10645111"/>
            <a:chOff x="0" y="0"/>
            <a:chExt cx="11132375" cy="14193481"/>
          </a:xfrm>
        </p:grpSpPr>
        <p:pic>
          <p:nvPicPr>
            <p:cNvPr id="7" name="Picture 3"/>
            <p:cNvPicPr>
              <a:picLocks noChangeAspect="1"/>
            </p:cNvPicPr>
            <p:nvPr/>
          </p:nvPicPr>
          <p:blipFill>
            <a:blip r:embed="rId2"/>
            <a:srcRect l="14260" r="33385"/>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9428994" y="1333500"/>
            <a:ext cx="529603" cy="7636912"/>
          </a:xfrm>
          <a:prstGeom prst="rect">
            <a:avLst/>
          </a:prstGeom>
        </p:spPr>
      </p:pic>
      <p:sp>
        <p:nvSpPr>
          <p:cNvPr id="9" name="Text Placeholder 9"/>
          <p:cNvSpPr>
            <a:spLocks noGrp="1"/>
          </p:cNvSpPr>
          <p:nvPr>
            <p:ph type="body" sz="quarter" idx="12"/>
          </p:nvPr>
        </p:nvSpPr>
        <p:spPr>
          <a:xfrm>
            <a:off x="2077278" y="1872661"/>
            <a:ext cx="6019800" cy="2593698"/>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2077278" y="6066559"/>
            <a:ext cx="6019800" cy="2593698"/>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4066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83199" y="-181841"/>
            <a:ext cx="8349281" cy="10645111"/>
            <a:chOff x="0" y="0"/>
            <a:chExt cx="11132375" cy="14193481"/>
          </a:xfrm>
        </p:grpSpPr>
        <p:pic>
          <p:nvPicPr>
            <p:cNvPr id="7" name="Picture 3"/>
            <p:cNvPicPr>
              <a:picLocks noChangeAspect="1"/>
            </p:cNvPicPr>
            <p:nvPr/>
          </p:nvPicPr>
          <p:blipFill>
            <a:blip r:embed="rId2"/>
            <a:srcRect l="29219" r="18524"/>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9"/>
          <p:cNvSpPr>
            <a:spLocks noGrp="1"/>
          </p:cNvSpPr>
          <p:nvPr>
            <p:ph type="body" sz="quarter" idx="10"/>
          </p:nvPr>
        </p:nvSpPr>
        <p:spPr>
          <a:xfrm>
            <a:off x="9448800" y="1864002"/>
            <a:ext cx="6019800" cy="7699098"/>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9316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1511983" y="-181841"/>
            <a:ext cx="5944969" cy="10645111"/>
            <a:chOff x="0" y="0"/>
            <a:chExt cx="7926626" cy="14193481"/>
          </a:xfrm>
        </p:grpSpPr>
        <p:sp>
          <p:nvSpPr>
            <p:cNvPr id="7" name="AutoShape 3"/>
            <p:cNvSpPr/>
            <p:nvPr/>
          </p:nvSpPr>
          <p:spPr>
            <a:xfrm>
              <a:off x="0" y="0"/>
              <a:ext cx="7926626" cy="14193481"/>
            </a:xfrm>
            <a:prstGeom prst="rect">
              <a:avLst/>
            </a:prstGeom>
            <a:solidFill>
              <a:srgbClr val="FFFFFF"/>
            </a:solidFill>
          </p:spPr>
        </p:sp>
      </p:grpSp>
      <p:pic>
        <p:nvPicPr>
          <p:cNvPr id="8" name="Picture 4"/>
          <p:cNvPicPr>
            <a:picLocks noChangeAspect="1"/>
          </p:cNvPicPr>
          <p:nvPr userDrawn="1"/>
        </p:nvPicPr>
        <p:blipFill>
          <a:blip r:embed="rId2"/>
          <a:srcRect/>
          <a:stretch>
            <a:fillRect/>
          </a:stretch>
        </p:blipFill>
        <p:spPr>
          <a:xfrm>
            <a:off x="10989226" y="1324841"/>
            <a:ext cx="529603" cy="7636912"/>
          </a:xfrm>
          <a:prstGeom prst="rect">
            <a:avLst/>
          </a:prstGeom>
        </p:spPr>
      </p:pic>
      <p:sp>
        <p:nvSpPr>
          <p:cNvPr id="9" name="Picture Placeholder 10"/>
          <p:cNvSpPr>
            <a:spLocks noGrp="1"/>
          </p:cNvSpPr>
          <p:nvPr>
            <p:ph type="pic" sz="quarter" idx="10"/>
          </p:nvPr>
        </p:nvSpPr>
        <p:spPr>
          <a:xfrm>
            <a:off x="12877800" y="3848100"/>
            <a:ext cx="3124200" cy="1371600"/>
          </a:xfrm>
        </p:spPr>
        <p:txBody>
          <a:bodyPr/>
          <a:lstStyle/>
          <a:p>
            <a:endParaRPr lang="en-US"/>
          </a:p>
        </p:txBody>
      </p:sp>
      <p:sp>
        <p:nvSpPr>
          <p:cNvPr id="10" name="Picture Placeholder 12"/>
          <p:cNvSpPr>
            <a:spLocks noGrp="1"/>
          </p:cNvSpPr>
          <p:nvPr>
            <p:ph type="pic" sz="quarter" idx="11"/>
          </p:nvPr>
        </p:nvSpPr>
        <p:spPr>
          <a:xfrm>
            <a:off x="12192000" y="5524500"/>
            <a:ext cx="4572000" cy="990600"/>
          </a:xfrm>
        </p:spPr>
        <p:txBody>
          <a:bodyPr/>
          <a:lstStyle/>
          <a:p>
            <a:endParaRPr lang="en-US"/>
          </a:p>
        </p:txBody>
      </p:sp>
      <p:sp>
        <p:nvSpPr>
          <p:cNvPr id="11" name="Text Placeholder 14"/>
          <p:cNvSpPr>
            <a:spLocks noGrp="1"/>
          </p:cNvSpPr>
          <p:nvPr>
            <p:ph type="body" sz="quarter" idx="12"/>
          </p:nvPr>
        </p:nvSpPr>
        <p:spPr>
          <a:xfrm>
            <a:off x="1676400" y="952500"/>
            <a:ext cx="8686800" cy="8301037"/>
          </a:xfrm>
        </p:spPr>
        <p:txBody>
          <a:bodyPr/>
          <a:lstStyle>
            <a:lvl1pPr>
              <a:defRPr>
                <a:solidFill>
                  <a:srgbClr val="3A547C"/>
                </a:solidFill>
                <a:latin typeface="Microsoft Sans Serif" panose="020B0604020202020204" pitchFamily="34" charset="0"/>
                <a:cs typeface="Microsoft Sans Serif" panose="020B0604020202020204" pitchFamily="34" charset="0"/>
              </a:defRPr>
            </a:lvl1pPr>
            <a:lvl2pPr>
              <a:defRPr sz="3000">
                <a:solidFill>
                  <a:srgbClr val="3A547C"/>
                </a:solidFill>
                <a:latin typeface="Microsoft Sans Serif" panose="020B0604020202020204" pitchFamily="34" charset="0"/>
                <a:cs typeface="Microsoft Sans Serif" panose="020B0604020202020204" pitchFamily="34" charset="0"/>
              </a:defRPr>
            </a:lvl2pPr>
            <a:lvl3pPr>
              <a:defRPr sz="2800">
                <a:solidFill>
                  <a:srgbClr val="3A547C"/>
                </a:solidFill>
                <a:latin typeface="Microsoft Sans Serif" panose="020B0604020202020204" pitchFamily="34" charset="0"/>
                <a:cs typeface="Microsoft Sans Serif" panose="020B0604020202020204" pitchFamily="34" charset="0"/>
              </a:defRPr>
            </a:lvl3pPr>
            <a:lvl4pPr>
              <a:defRPr sz="2600">
                <a:solidFill>
                  <a:srgbClr val="3A547C"/>
                </a:solidFill>
                <a:latin typeface="Microsoft Sans Serif" panose="020B0604020202020204" pitchFamily="34" charset="0"/>
                <a:cs typeface="Microsoft Sans Serif" panose="020B0604020202020204" pitchFamily="34" charset="0"/>
              </a:defRPr>
            </a:lvl4pPr>
            <a:lvl5pP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757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310444" y="-181841"/>
            <a:ext cx="6855638" cy="10645111"/>
            <a:chOff x="0" y="0"/>
            <a:chExt cx="9140851" cy="14193481"/>
          </a:xfrm>
        </p:grpSpPr>
        <p:sp>
          <p:nvSpPr>
            <p:cNvPr id="7" name="AutoShape 3"/>
            <p:cNvSpPr/>
            <p:nvPr/>
          </p:nvSpPr>
          <p:spPr>
            <a:xfrm>
              <a:off x="0" y="0"/>
              <a:ext cx="9140851" cy="14193481"/>
            </a:xfrm>
            <a:prstGeom prst="rect">
              <a:avLst/>
            </a:prstGeom>
            <a:solidFill>
              <a:srgbClr val="FFFFFF"/>
            </a:solidFill>
          </p:spPr>
        </p:sp>
      </p:grpSp>
      <p:pic>
        <p:nvPicPr>
          <p:cNvPr id="8" name="Picture 10"/>
          <p:cNvPicPr>
            <a:picLocks noChangeAspect="1"/>
          </p:cNvPicPr>
          <p:nvPr userDrawn="1"/>
        </p:nvPicPr>
        <p:blipFill>
          <a:blip r:embed="rId2"/>
          <a:srcRect/>
          <a:stretch>
            <a:fillRect/>
          </a:stretch>
        </p:blipFill>
        <p:spPr>
          <a:xfrm>
            <a:off x="2161617" y="2570093"/>
            <a:ext cx="5079474" cy="5079474"/>
          </a:xfrm>
          <a:prstGeom prst="rect">
            <a:avLst/>
          </a:prstGeom>
        </p:spPr>
      </p:pic>
      <p:pic>
        <p:nvPicPr>
          <p:cNvPr id="9" name="Picture 8"/>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10"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D9D9D9"/>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D9D9D9"/>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69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3A547C"/>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rot="-5400000">
            <a:off x="8920352" y="-3550768"/>
            <a:ext cx="529603" cy="7636912"/>
          </a:xfrm>
          <a:prstGeom prst="rect">
            <a:avLst/>
          </a:prstGeom>
        </p:spPr>
      </p:pic>
      <p:sp>
        <p:nvSpPr>
          <p:cNvPr id="8" name="Text Placeholder 11"/>
          <p:cNvSpPr>
            <a:spLocks noGrp="1"/>
          </p:cNvSpPr>
          <p:nvPr>
            <p:ph type="body" sz="quarter" idx="10"/>
          </p:nvPr>
        </p:nvSpPr>
        <p:spPr>
          <a:xfrm>
            <a:off x="935139" y="7664342"/>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9" name="Text Placeholder 13"/>
          <p:cNvSpPr>
            <a:spLocks noGrp="1"/>
          </p:cNvSpPr>
          <p:nvPr>
            <p:ph type="body" sz="quarter" idx="11"/>
          </p:nvPr>
        </p:nvSpPr>
        <p:spPr>
          <a:xfrm>
            <a:off x="921390" y="8343900"/>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pic>
        <p:nvPicPr>
          <p:cNvPr id="10" name="Picture 9"/>
          <p:cNvPicPr>
            <a:picLocks noChangeAspect="1"/>
          </p:cNvPicPr>
          <p:nvPr userDrawn="1"/>
        </p:nvPicPr>
        <p:blipFill>
          <a:blip r:embed="rId2"/>
          <a:srcRect/>
          <a:stretch>
            <a:fillRect/>
          </a:stretch>
        </p:blipFill>
        <p:spPr>
          <a:xfrm rot="-5400000">
            <a:off x="8920352" y="6213845"/>
            <a:ext cx="529603" cy="7636912"/>
          </a:xfrm>
          <a:prstGeom prst="rect">
            <a:avLst/>
          </a:prstGeom>
        </p:spPr>
      </p:pic>
      <p:sp>
        <p:nvSpPr>
          <p:cNvPr id="11" name="Text Placeholder 11"/>
          <p:cNvSpPr>
            <a:spLocks noGrp="1"/>
          </p:cNvSpPr>
          <p:nvPr>
            <p:ph type="body" sz="quarter" idx="12"/>
          </p:nvPr>
        </p:nvSpPr>
        <p:spPr>
          <a:xfrm>
            <a:off x="5507139" y="7658100"/>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2" name="Text Placeholder 13"/>
          <p:cNvSpPr>
            <a:spLocks noGrp="1"/>
          </p:cNvSpPr>
          <p:nvPr>
            <p:ph type="body" sz="quarter" idx="13"/>
          </p:nvPr>
        </p:nvSpPr>
        <p:spPr>
          <a:xfrm>
            <a:off x="5507038" y="8337658"/>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3" name="Text Placeholder 11"/>
          <p:cNvSpPr>
            <a:spLocks noGrp="1"/>
          </p:cNvSpPr>
          <p:nvPr>
            <p:ph type="body" sz="quarter" idx="14"/>
          </p:nvPr>
        </p:nvSpPr>
        <p:spPr>
          <a:xfrm>
            <a:off x="10079139" y="7658100"/>
            <a:ext cx="2570061" cy="609600"/>
          </a:xfrm>
        </p:spPr>
        <p:txBody>
          <a:bodyPr/>
          <a:lstStyle>
            <a:lvl1pPr marL="0" indent="0">
              <a:buNone/>
              <a:defRPr b="1">
                <a:solidFill>
                  <a:schemeClr val="bg1"/>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4" name="Text Placeholder 13"/>
          <p:cNvSpPr>
            <a:spLocks noGrp="1"/>
          </p:cNvSpPr>
          <p:nvPr>
            <p:ph type="body" sz="quarter" idx="15"/>
          </p:nvPr>
        </p:nvSpPr>
        <p:spPr>
          <a:xfrm>
            <a:off x="10079038" y="8337658"/>
            <a:ext cx="2570162" cy="609600"/>
          </a:xfrm>
        </p:spPr>
        <p:txBody>
          <a:bodyPr/>
          <a:lstStyle>
            <a:lvl1pPr marL="0" indent="0">
              <a:buNone/>
              <a:defRPr>
                <a:solidFill>
                  <a:srgbClr val="F98A3C"/>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5" name="Text Placeholder 11"/>
          <p:cNvSpPr>
            <a:spLocks noGrp="1"/>
          </p:cNvSpPr>
          <p:nvPr>
            <p:ph type="body" sz="quarter" idx="16"/>
          </p:nvPr>
        </p:nvSpPr>
        <p:spPr>
          <a:xfrm>
            <a:off x="14651139" y="7658100"/>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6" name="Text Placeholder 13"/>
          <p:cNvSpPr>
            <a:spLocks noGrp="1"/>
          </p:cNvSpPr>
          <p:nvPr>
            <p:ph type="body" sz="quarter" idx="17"/>
          </p:nvPr>
        </p:nvSpPr>
        <p:spPr>
          <a:xfrm>
            <a:off x="14651038" y="8337658"/>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7" name="Text Placeholder 2"/>
          <p:cNvSpPr>
            <a:spLocks noGrp="1"/>
          </p:cNvSpPr>
          <p:nvPr>
            <p:ph type="body" sz="quarter" idx="18"/>
          </p:nvPr>
        </p:nvSpPr>
        <p:spPr>
          <a:xfrm>
            <a:off x="1905000" y="3238500"/>
            <a:ext cx="13563600" cy="3810000"/>
          </a:xfrm>
        </p:spPr>
        <p:txBody>
          <a:bodyPr/>
          <a:lstStyle>
            <a:lvl1pPr marL="457200" indent="-457200">
              <a:buFont typeface="Arial" panose="020B0604020202020204" pitchFamily="34" charset="0"/>
              <a:buChar char="•"/>
              <a:defRPr sz="32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6302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9878" y="-114300"/>
            <a:ext cx="8349281" cy="10645111"/>
            <a:chOff x="0" y="0"/>
            <a:chExt cx="11132375" cy="14193481"/>
          </a:xfrm>
        </p:grpSpPr>
        <p:pic>
          <p:nvPicPr>
            <p:cNvPr id="7" name="Picture 3"/>
            <p:cNvPicPr>
              <a:picLocks noChangeAspect="1"/>
            </p:cNvPicPr>
            <p:nvPr/>
          </p:nvPicPr>
          <p:blipFill>
            <a:blip r:embed="rId2"/>
            <a:srcRect l="20186" r="27557"/>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4019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D9D9D9"/>
        </a:solidFill>
        <a:effectLst/>
      </p:bgPr>
    </p:bg>
    <p:spTree>
      <p:nvGrpSpPr>
        <p:cNvPr id="1" name=""/>
        <p:cNvGrpSpPr/>
        <p:nvPr/>
      </p:nvGrpSpPr>
      <p:grpSpPr>
        <a:xfrm>
          <a:off x="0" y="0"/>
          <a:ext cx="0" cy="0"/>
          <a:chOff x="0" y="0"/>
          <a:chExt cx="0" cy="0"/>
        </a:xfrm>
      </p:grpSpPr>
      <p:sp>
        <p:nvSpPr>
          <p:cNvPr id="6"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7"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3"/>
          <p:cNvPicPr>
            <a:picLocks noChangeAspect="1"/>
          </p:cNvPicPr>
          <p:nvPr userDrawn="1"/>
        </p:nvPicPr>
        <p:blipFill>
          <a:blip r:embed="rId2"/>
          <a:srcRect l="22042" r="25668"/>
          <a:stretch>
            <a:fillRect/>
          </a:stretch>
        </p:blipFill>
        <p:spPr>
          <a:xfrm>
            <a:off x="-192417" y="-179259"/>
            <a:ext cx="8349281" cy="10645111"/>
          </a:xfrm>
          <a:prstGeom prst="rect">
            <a:avLst/>
          </a:prstGeom>
        </p:spPr>
      </p:pic>
      <p:pic>
        <p:nvPicPr>
          <p:cNvPr id="10" name="Picture 4"/>
          <p:cNvPicPr>
            <a:picLocks noChangeAspect="1"/>
          </p:cNvPicPr>
          <p:nvPr userDrawn="1"/>
        </p:nvPicPr>
        <p:blipFill>
          <a:blip r:embed="rId3"/>
          <a:srcRect/>
          <a:stretch>
            <a:fillRect/>
          </a:stretch>
        </p:blipFill>
        <p:spPr>
          <a:xfrm>
            <a:off x="8156864" y="1324841"/>
            <a:ext cx="529603" cy="7636912"/>
          </a:xfrm>
          <a:prstGeom prst="rect">
            <a:avLst/>
          </a:prstGeom>
        </p:spPr>
      </p:pic>
    </p:spTree>
    <p:extLst>
      <p:ext uri="{BB962C8B-B14F-4D97-AF65-F5344CB8AC3E}">
        <p14:creationId xmlns:p14="http://schemas.microsoft.com/office/powerpoint/2010/main" val="4244342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83199" y="-181841"/>
            <a:ext cx="8349281" cy="10645111"/>
            <a:chOff x="0" y="0"/>
            <a:chExt cx="11132375" cy="14193481"/>
          </a:xfrm>
        </p:grpSpPr>
        <p:pic>
          <p:nvPicPr>
            <p:cNvPr id="7" name="Picture 3"/>
            <p:cNvPicPr>
              <a:picLocks noChangeAspect="1"/>
            </p:cNvPicPr>
            <p:nvPr/>
          </p:nvPicPr>
          <p:blipFill>
            <a:blip r:embed="rId2"/>
            <a:srcRect t="7607" b="7607"/>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76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7323848" y="-190500"/>
            <a:ext cx="10947092" cy="10662047"/>
            <a:chOff x="0" y="0"/>
            <a:chExt cx="14596123" cy="14216062"/>
          </a:xfrm>
        </p:grpSpPr>
        <p:pic>
          <p:nvPicPr>
            <p:cNvPr id="7" name="Picture 3"/>
            <p:cNvPicPr>
              <a:picLocks noChangeAspect="1"/>
            </p:cNvPicPr>
            <p:nvPr/>
          </p:nvPicPr>
          <p:blipFill>
            <a:blip r:embed="rId2">
              <a:alphaModFix amt="35000"/>
            </a:blip>
            <a:srcRect l="15775" r="15775"/>
            <a:stretch>
              <a:fillRect/>
            </a:stretch>
          </p:blipFill>
          <p:spPr>
            <a:xfrm>
              <a:off x="0" y="0"/>
              <a:ext cx="14596123" cy="14216062"/>
            </a:xfrm>
            <a:prstGeom prst="rect">
              <a:avLst/>
            </a:prstGeom>
          </p:spPr>
        </p:pic>
      </p:grpSp>
      <p:pic>
        <p:nvPicPr>
          <p:cNvPr id="8" name="Picture 5"/>
          <p:cNvPicPr>
            <a:picLocks noChangeAspect="1"/>
          </p:cNvPicPr>
          <p:nvPr userDrawn="1"/>
        </p:nvPicPr>
        <p:blipFill>
          <a:blip r:embed="rId3"/>
          <a:srcRect/>
          <a:stretch>
            <a:fillRect/>
          </a:stretch>
        </p:blipFill>
        <p:spPr>
          <a:xfrm rot="-5400000">
            <a:off x="11030891" y="-3687098"/>
            <a:ext cx="549921" cy="7929887"/>
          </a:xfrm>
          <a:prstGeom prst="rect">
            <a:avLst/>
          </a:prstGeom>
        </p:spPr>
      </p:pic>
      <p:pic>
        <p:nvPicPr>
          <p:cNvPr id="9" name="Picture 6"/>
          <p:cNvPicPr>
            <a:picLocks noChangeAspect="1"/>
          </p:cNvPicPr>
          <p:nvPr userDrawn="1"/>
        </p:nvPicPr>
        <p:blipFill>
          <a:blip r:embed="rId3"/>
          <a:srcRect/>
          <a:stretch>
            <a:fillRect/>
          </a:stretch>
        </p:blipFill>
        <p:spPr>
          <a:xfrm rot="-5400000">
            <a:off x="11030891" y="6057198"/>
            <a:ext cx="549921" cy="7929887"/>
          </a:xfrm>
          <a:prstGeom prst="rect">
            <a:avLst/>
          </a:prstGeom>
        </p:spPr>
      </p:pic>
      <p:pic>
        <p:nvPicPr>
          <p:cNvPr id="10" name="Picture 13"/>
          <p:cNvPicPr>
            <a:picLocks noChangeAspect="1"/>
          </p:cNvPicPr>
          <p:nvPr userDrawn="1"/>
        </p:nvPicPr>
        <p:blipFill>
          <a:blip r:embed="rId4"/>
          <a:srcRect/>
          <a:stretch>
            <a:fillRect/>
          </a:stretch>
        </p:blipFill>
        <p:spPr>
          <a:xfrm>
            <a:off x="1295400" y="7690501"/>
            <a:ext cx="1280265" cy="1283902"/>
          </a:xfrm>
          <a:prstGeom prst="rect">
            <a:avLst/>
          </a:prstGeom>
        </p:spPr>
      </p:pic>
      <p:sp>
        <p:nvSpPr>
          <p:cNvPr id="11" name="Text Placeholder 8"/>
          <p:cNvSpPr>
            <a:spLocks noGrp="1"/>
          </p:cNvSpPr>
          <p:nvPr>
            <p:ph type="body" sz="quarter" idx="10"/>
          </p:nvPr>
        </p:nvSpPr>
        <p:spPr>
          <a:xfrm>
            <a:off x="1295400" y="2247900"/>
            <a:ext cx="4419600" cy="2819400"/>
          </a:xfrm>
        </p:spPr>
        <p:txBody>
          <a:bodyPr/>
          <a:lstStyle>
            <a:lvl1pPr>
              <a:defRPr>
                <a:solidFill>
                  <a:srgbClr val="D9D9D9"/>
                </a:solidFill>
                <a:latin typeface="Microsoft Sans Serif" panose="020B0604020202020204" pitchFamily="34" charset="0"/>
                <a:cs typeface="Microsoft Sans Serif" panose="020B0604020202020204" pitchFamily="34" charset="0"/>
              </a:defRPr>
            </a:lvl1pPr>
            <a:lvl2pPr>
              <a:defRPr>
                <a:solidFill>
                  <a:srgbClr val="D9D9D9"/>
                </a:solidFill>
                <a:latin typeface="Microsoft Sans Serif" panose="020B0604020202020204" pitchFamily="34" charset="0"/>
                <a:cs typeface="Microsoft Sans Serif" panose="020B0604020202020204" pitchFamily="34" charset="0"/>
              </a:defRPr>
            </a:lvl2pPr>
            <a:lvl3pPr>
              <a:defRPr>
                <a:solidFill>
                  <a:srgbClr val="D9D9D9"/>
                </a:solidFill>
                <a:latin typeface="Microsoft Sans Serif" panose="020B0604020202020204" pitchFamily="34" charset="0"/>
                <a:cs typeface="Microsoft Sans Serif" panose="020B0604020202020204" pitchFamily="34" charset="0"/>
              </a:defRPr>
            </a:lvl3pPr>
            <a:lvl4pPr>
              <a:defRPr>
                <a:solidFill>
                  <a:srgbClr val="D9D9D9"/>
                </a:solidFill>
                <a:latin typeface="Microsoft Sans Serif" panose="020B0604020202020204" pitchFamily="34" charset="0"/>
                <a:cs typeface="Microsoft Sans Serif" panose="020B0604020202020204" pitchFamily="34" charset="0"/>
              </a:defRPr>
            </a:lvl4pPr>
            <a:lvl5pPr>
              <a:defRPr>
                <a:solidFill>
                  <a:srgbClr val="D9D9D9"/>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8153400" y="1028700"/>
            <a:ext cx="8305800" cy="8540750"/>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048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Thank You">
    <p:bg>
      <p:bgPr>
        <a:solidFill>
          <a:srgbClr val="D9D9D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rot="-5400000">
            <a:off x="8920352" y="-3550768"/>
            <a:ext cx="529603" cy="7636912"/>
          </a:xfrm>
          <a:prstGeom prst="rect">
            <a:avLst/>
          </a:prstGeom>
        </p:spPr>
      </p:pic>
      <p:pic>
        <p:nvPicPr>
          <p:cNvPr id="7" name="Picture 6"/>
          <p:cNvPicPr>
            <a:picLocks noChangeAspect="1"/>
          </p:cNvPicPr>
          <p:nvPr userDrawn="1"/>
        </p:nvPicPr>
        <p:blipFill>
          <a:blip r:embed="rId2"/>
          <a:srcRect/>
          <a:stretch>
            <a:fillRect/>
          </a:stretch>
        </p:blipFill>
        <p:spPr>
          <a:xfrm rot="-5400000">
            <a:off x="8920352" y="6213845"/>
            <a:ext cx="529603" cy="7636912"/>
          </a:xfrm>
          <a:prstGeom prst="rect">
            <a:avLst/>
          </a:prstGeom>
        </p:spPr>
      </p:pic>
      <p:pic>
        <p:nvPicPr>
          <p:cNvPr id="8" name="Picture 7"/>
          <p:cNvPicPr>
            <a:picLocks noChangeAspect="1"/>
          </p:cNvPicPr>
          <p:nvPr userDrawn="1"/>
        </p:nvPicPr>
        <p:blipFill>
          <a:blip r:embed="rId3"/>
          <a:srcRect/>
          <a:stretch>
            <a:fillRect/>
          </a:stretch>
        </p:blipFill>
        <p:spPr>
          <a:xfrm>
            <a:off x="7098192" y="8271737"/>
            <a:ext cx="4091616" cy="900156"/>
          </a:xfrm>
          <a:prstGeom prst="rect">
            <a:avLst/>
          </a:prstGeom>
        </p:spPr>
      </p:pic>
      <p:grpSp>
        <p:nvGrpSpPr>
          <p:cNvPr id="9" name="Group 2"/>
          <p:cNvGrpSpPr/>
          <p:nvPr userDrawn="1"/>
        </p:nvGrpSpPr>
        <p:grpSpPr>
          <a:xfrm>
            <a:off x="3871342" y="3162301"/>
            <a:ext cx="10627621" cy="914400"/>
            <a:chOff x="0" y="0"/>
            <a:chExt cx="14037469" cy="2459967"/>
          </a:xfrm>
        </p:grpSpPr>
        <p:sp>
          <p:nvSpPr>
            <p:cNvPr id="10" name="TextBox 3"/>
            <p:cNvSpPr txBox="1"/>
            <p:nvPr/>
          </p:nvSpPr>
          <p:spPr>
            <a:xfrm>
              <a:off x="0" y="0"/>
              <a:ext cx="14037469" cy="1000125"/>
            </a:xfrm>
            <a:prstGeom prst="rect">
              <a:avLst/>
            </a:prstGeom>
          </p:spPr>
          <p:txBody>
            <a:bodyPr lIns="0" tIns="0" rIns="0" bIns="0" rtlCol="0" anchor="t">
              <a:spAutoFit/>
            </a:bodyPr>
            <a:lstStyle/>
            <a:p>
              <a:pPr algn="ctr">
                <a:lnSpc>
                  <a:spcPts val="5943"/>
                </a:lnSpc>
              </a:pPr>
              <a:r>
                <a:rPr lang="en-US" sz="4952" b="1" spc="247" dirty="0">
                  <a:solidFill>
                    <a:srgbClr val="3B5A7C"/>
                  </a:solidFill>
                  <a:latin typeface="Montserrat Extra-Bold"/>
                </a:rPr>
                <a:t>Thank You!</a:t>
              </a:r>
            </a:p>
          </p:txBody>
        </p:sp>
        <p:sp>
          <p:nvSpPr>
            <p:cNvPr id="11" name="TextBox 4"/>
            <p:cNvSpPr txBox="1"/>
            <p:nvPr/>
          </p:nvSpPr>
          <p:spPr>
            <a:xfrm>
              <a:off x="0" y="1992659"/>
              <a:ext cx="14037469" cy="467308"/>
            </a:xfrm>
            <a:prstGeom prst="rect">
              <a:avLst/>
            </a:prstGeom>
          </p:spPr>
          <p:txBody>
            <a:bodyPr lIns="0" tIns="0" rIns="0" bIns="0" rtlCol="0" anchor="t">
              <a:spAutoFit/>
            </a:bodyPr>
            <a:lstStyle/>
            <a:p>
              <a:pPr algn="ctr">
                <a:lnSpc>
                  <a:spcPts val="2971"/>
                </a:lnSpc>
              </a:pPr>
              <a:endParaRPr lang="en-US" sz="2122" b="1" spc="212" dirty="0">
                <a:solidFill>
                  <a:srgbClr val="3B5A7C"/>
                </a:solidFill>
                <a:latin typeface="Montserrat Extra-Light"/>
              </a:endParaRPr>
            </a:p>
          </p:txBody>
        </p:sp>
      </p:grpSp>
      <p:sp>
        <p:nvSpPr>
          <p:cNvPr id="12" name="Text Placeholder 10"/>
          <p:cNvSpPr>
            <a:spLocks noGrp="1"/>
          </p:cNvSpPr>
          <p:nvPr>
            <p:ph type="body" sz="quarter" idx="10" hasCustomPrompt="1"/>
          </p:nvPr>
        </p:nvSpPr>
        <p:spPr>
          <a:xfrm>
            <a:off x="6781801" y="4829175"/>
            <a:ext cx="4724400" cy="2143125"/>
          </a:xfrm>
        </p:spPr>
        <p:txBody>
          <a:bodyPr/>
          <a:lstStyle>
            <a:lvl1pPr marL="0" indent="0" algn="ctr">
              <a:buNone/>
              <a:defRPr>
                <a:solidFill>
                  <a:srgbClr val="3A547C"/>
                </a:solidFill>
                <a:latin typeface="Microsoft Sans Serif" panose="020B0604020202020204" pitchFamily="34" charset="0"/>
                <a:cs typeface="Microsoft Sans Serif" panose="020B0604020202020204" pitchFamily="34" charset="0"/>
              </a:defRPr>
            </a:lvl1pPr>
            <a:lvl2pPr marL="0" indent="0" algn="ctr">
              <a:buNone/>
              <a:defRPr>
                <a:solidFill>
                  <a:srgbClr val="3A547C"/>
                </a:solidFill>
                <a:latin typeface="Microsoft Sans Serif" panose="020B0604020202020204" pitchFamily="34" charset="0"/>
                <a:cs typeface="Microsoft Sans Serif" panose="020B0604020202020204" pitchFamily="34" charset="0"/>
              </a:defRPr>
            </a:lvl2pPr>
            <a:lvl3pPr marL="0" indent="0" algn="ctr">
              <a:buNone/>
              <a:defRPr>
                <a:solidFill>
                  <a:srgbClr val="3A547C"/>
                </a:solidFill>
                <a:latin typeface="Microsoft Sans Serif" panose="020B0604020202020204" pitchFamily="34" charset="0"/>
                <a:cs typeface="Microsoft Sans Serif" panose="020B0604020202020204" pitchFamily="34" charset="0"/>
              </a:defRPr>
            </a:lvl3pPr>
            <a:lvl4pPr marL="1371600" indent="0" algn="ctr">
              <a:buNone/>
              <a:defRPr>
                <a:solidFill>
                  <a:srgbClr val="3A547C"/>
                </a:solidFill>
                <a:latin typeface="Microsoft Sans Serif" panose="020B0604020202020204" pitchFamily="34" charset="0"/>
                <a:cs typeface="Microsoft Sans Serif" panose="020B0604020202020204" pitchFamily="34" charset="0"/>
              </a:defRPr>
            </a:lvl4pPr>
            <a:lvl5pPr marL="1828800" indent="0" algn="ctr">
              <a:buNone/>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Master text styles</a:t>
            </a:r>
          </a:p>
          <a:p>
            <a:pPr lvl="0"/>
            <a:endParaRPr lang="en-US" dirty="0"/>
          </a:p>
          <a:p>
            <a:pPr lvl="0"/>
            <a:endParaRPr lang="en-US" dirty="0"/>
          </a:p>
          <a:p>
            <a:pPr lvl="2"/>
            <a:endParaRPr lang="en-US" dirty="0"/>
          </a:p>
        </p:txBody>
      </p:sp>
    </p:spTree>
    <p:extLst>
      <p:ext uri="{BB962C8B-B14F-4D97-AF65-F5344CB8AC3E}">
        <p14:creationId xmlns:p14="http://schemas.microsoft.com/office/powerpoint/2010/main" val="391071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D9D9D9"/>
        </a:solidFill>
        <a:effectLst/>
      </p:bgPr>
    </p:bg>
    <p:spTree>
      <p:nvGrpSpPr>
        <p:cNvPr id="1" name=""/>
        <p:cNvGrpSpPr/>
        <p:nvPr/>
      </p:nvGrpSpPr>
      <p:grpSpPr>
        <a:xfrm>
          <a:off x="0" y="0"/>
          <a:ext cx="0" cy="0"/>
          <a:chOff x="0" y="0"/>
          <a:chExt cx="0" cy="0"/>
        </a:xfrm>
      </p:grpSpPr>
      <p:pic>
        <p:nvPicPr>
          <p:cNvPr id="12" name="Picture 2"/>
          <p:cNvPicPr>
            <a:picLocks noChangeAspect="1"/>
          </p:cNvPicPr>
          <p:nvPr userDrawn="1"/>
        </p:nvPicPr>
        <p:blipFill>
          <a:blip r:embed="rId2"/>
          <a:srcRect l="23220" r="23220"/>
          <a:stretch>
            <a:fillRect/>
          </a:stretch>
        </p:blipFill>
        <p:spPr>
          <a:xfrm>
            <a:off x="2260023" y="-181841"/>
            <a:ext cx="5871119" cy="10962112"/>
          </a:xfrm>
          <a:prstGeom prst="rect">
            <a:avLst/>
          </a:prstGeom>
        </p:spPr>
      </p:pic>
      <p:pic>
        <p:nvPicPr>
          <p:cNvPr id="6" name="Picture 18"/>
          <p:cNvPicPr>
            <a:picLocks noChangeAspect="1"/>
          </p:cNvPicPr>
          <p:nvPr userDrawn="1"/>
        </p:nvPicPr>
        <p:blipFill>
          <a:blip r:embed="rId3"/>
          <a:srcRect/>
          <a:stretch>
            <a:fillRect/>
          </a:stretch>
        </p:blipFill>
        <p:spPr>
          <a:xfrm>
            <a:off x="465574" y="8487628"/>
            <a:ext cx="1317554" cy="1324175"/>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0838" y="5482016"/>
            <a:ext cx="5800962" cy="3136529"/>
          </a:xfrm>
          <a:prstGeom prst="rect">
            <a:avLst/>
          </a:prstGeom>
        </p:spPr>
      </p:pic>
      <p:pic>
        <p:nvPicPr>
          <p:cNvPr id="8" name="Picture 3"/>
          <p:cNvPicPr>
            <a:picLocks noChangeAspect="1"/>
          </p:cNvPicPr>
          <p:nvPr userDrawn="1"/>
        </p:nvPicPr>
        <p:blipFill>
          <a:blip r:embed="rId5"/>
          <a:srcRect/>
          <a:stretch>
            <a:fillRect/>
          </a:stretch>
        </p:blipFill>
        <p:spPr>
          <a:xfrm>
            <a:off x="2255591" y="1338235"/>
            <a:ext cx="529603" cy="7636912"/>
          </a:xfrm>
          <a:prstGeom prst="rect">
            <a:avLst/>
          </a:prstGeom>
        </p:spPr>
      </p:pic>
      <p:sp>
        <p:nvSpPr>
          <p:cNvPr id="9" name="Text Placeholder 24"/>
          <p:cNvSpPr>
            <a:spLocks noGrp="1"/>
          </p:cNvSpPr>
          <p:nvPr>
            <p:ph type="body" sz="quarter" idx="10"/>
          </p:nvPr>
        </p:nvSpPr>
        <p:spPr>
          <a:xfrm>
            <a:off x="3429000" y="1379887"/>
            <a:ext cx="2555875" cy="768350"/>
          </a:xfrm>
        </p:spPr>
        <p:txBody>
          <a:bodyPr/>
          <a:lstStyle>
            <a:lvl1pPr marL="0" indent="0">
              <a:buNone/>
              <a:defRPr>
                <a:solidFill>
                  <a:srgbClr val="F98A3C"/>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0" name="Text Placeholder 26"/>
          <p:cNvSpPr>
            <a:spLocks noGrp="1"/>
          </p:cNvSpPr>
          <p:nvPr>
            <p:ph type="body" sz="quarter" idx="11"/>
          </p:nvPr>
        </p:nvSpPr>
        <p:spPr>
          <a:xfrm>
            <a:off x="3429000" y="2931958"/>
            <a:ext cx="3276600" cy="6858000"/>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8"/>
          <p:cNvSpPr>
            <a:spLocks noGrp="1"/>
          </p:cNvSpPr>
          <p:nvPr>
            <p:ph type="body" sz="quarter" idx="12"/>
          </p:nvPr>
        </p:nvSpPr>
        <p:spPr>
          <a:xfrm>
            <a:off x="8774948" y="1684141"/>
            <a:ext cx="5029200" cy="7453040"/>
          </a:xfrm>
        </p:spPr>
        <p:txBody>
          <a:bodyPr/>
          <a:lstStyle>
            <a:lvl1pPr marL="571500" indent="-571500">
              <a:buFont typeface="Arial" panose="020B0604020202020204" pitchFamily="34" charset="0"/>
              <a:buChar char="•"/>
              <a:defRPr sz="3600">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lumMod val="50000"/>
                  </a:schemeClr>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lumMod val="50000"/>
                  </a:schemeClr>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lumMod val="50000"/>
                  </a:schemeClr>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lumMod val="50000"/>
                  </a:schemeClr>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778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3A547C"/>
        </a:solid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0"/>
          </p:nvPr>
        </p:nvSpPr>
        <p:spPr>
          <a:xfrm>
            <a:off x="609600" y="1333500"/>
            <a:ext cx="7086600" cy="5029200"/>
          </a:xfrm>
        </p:spPr>
        <p:txBody>
          <a:bodyPr/>
          <a:lstStyle>
            <a:lvl1pPr>
              <a:defRPr sz="3200">
                <a:solidFill>
                  <a:srgbClr val="F98A3C"/>
                </a:solidFill>
                <a:latin typeface="Microsoft Sans Serif" panose="020B0604020202020204" pitchFamily="34" charset="0"/>
                <a:cs typeface="Microsoft Sans Serif" panose="020B0604020202020204" pitchFamily="34" charset="0"/>
              </a:defRPr>
            </a:lvl1pPr>
            <a:lvl2pPr marL="742950" indent="-28575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a:defRPr sz="2800">
                <a:solidFill>
                  <a:schemeClr val="bg1"/>
                </a:solidFill>
                <a:latin typeface="Microsoft Sans Serif" panose="020B0604020202020204" pitchFamily="34" charset="0"/>
                <a:cs typeface="Microsoft Sans Serif" panose="020B0604020202020204" pitchFamily="34" charset="0"/>
              </a:defRPr>
            </a:lvl3pPr>
            <a:lvl4pPr marL="1600200" indent="-2286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057400" indent="-2286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1"/>
          </p:nvPr>
        </p:nvSpPr>
        <p:spPr>
          <a:xfrm>
            <a:off x="9144000" y="1333500"/>
            <a:ext cx="7086600" cy="5029200"/>
          </a:xfrm>
        </p:spPr>
        <p:txBody>
          <a:bodyPr/>
          <a:lstStyle>
            <a:lvl1pPr>
              <a:defRPr sz="3200">
                <a:solidFill>
                  <a:srgbClr val="F98A3C"/>
                </a:solidFill>
                <a:latin typeface="Microsoft Sans Serif" panose="020B0604020202020204" pitchFamily="34" charset="0"/>
                <a:cs typeface="Microsoft Sans Serif" panose="020B0604020202020204" pitchFamily="34" charset="0"/>
              </a:defRPr>
            </a:lvl1pPr>
            <a:lvl2pPr marL="742950" indent="-28575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a:defRPr sz="2800">
                <a:solidFill>
                  <a:schemeClr val="bg1"/>
                </a:solidFill>
                <a:latin typeface="Microsoft Sans Serif" panose="020B0604020202020204" pitchFamily="34" charset="0"/>
                <a:cs typeface="Microsoft Sans Serif" panose="020B0604020202020204" pitchFamily="34" charset="0"/>
              </a:defRPr>
            </a:lvl3pPr>
            <a:lvl4pPr marL="1600200" indent="-2286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057400" indent="-2286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855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rot="-5400000">
            <a:off x="7891874" y="-7917466"/>
            <a:ext cx="1180375" cy="17021077"/>
          </a:xfrm>
          <a:prstGeom prst="rect">
            <a:avLst/>
          </a:prstGeom>
        </p:spPr>
      </p:pic>
      <p:sp>
        <p:nvSpPr>
          <p:cNvPr id="7" name="Text Placeholder 9"/>
          <p:cNvSpPr>
            <a:spLocks noGrp="1"/>
          </p:cNvSpPr>
          <p:nvPr>
            <p:ph type="body" sz="quarter" idx="10"/>
          </p:nvPr>
        </p:nvSpPr>
        <p:spPr>
          <a:xfrm>
            <a:off x="304800" y="266700"/>
            <a:ext cx="15392400" cy="685800"/>
          </a:xfrm>
        </p:spPr>
        <p:txBody>
          <a:bodyPr>
            <a:noAutofit/>
          </a:bodyPr>
          <a:lstStyle>
            <a:lvl1pPr marL="0" indent="0">
              <a:buNone/>
              <a:defRPr sz="40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8" name="Text Placeholder 2"/>
          <p:cNvSpPr>
            <a:spLocks noGrp="1"/>
          </p:cNvSpPr>
          <p:nvPr>
            <p:ph type="body" sz="quarter" idx="11"/>
          </p:nvPr>
        </p:nvSpPr>
        <p:spPr>
          <a:xfrm>
            <a:off x="914400" y="1943100"/>
            <a:ext cx="15544800" cy="6019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lumMod val="50000"/>
                  </a:schemeClr>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lumMod val="50000"/>
                  </a:schemeClr>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lumMod val="50000"/>
                  </a:schemeClr>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lumMod val="50000"/>
                  </a:schemeClr>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5347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D9D9D9"/>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rot="-5400000">
            <a:off x="7891874" y="-7917466"/>
            <a:ext cx="1180375" cy="17021077"/>
          </a:xfrm>
          <a:prstGeom prst="rect">
            <a:avLst/>
          </a:prstGeom>
        </p:spPr>
      </p:pic>
      <p:sp>
        <p:nvSpPr>
          <p:cNvPr id="7" name="Text Placeholder 9"/>
          <p:cNvSpPr>
            <a:spLocks noGrp="1"/>
          </p:cNvSpPr>
          <p:nvPr>
            <p:ph type="body" sz="quarter" idx="10"/>
          </p:nvPr>
        </p:nvSpPr>
        <p:spPr>
          <a:xfrm>
            <a:off x="304800" y="266700"/>
            <a:ext cx="15392400" cy="685800"/>
          </a:xfrm>
        </p:spPr>
        <p:txBody>
          <a:bodyPr>
            <a:noAutofit/>
          </a:bodyPr>
          <a:lstStyle>
            <a:lvl1pPr marL="0" indent="0">
              <a:buNone/>
              <a:defRPr sz="40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8" name="Text Placeholder 2"/>
          <p:cNvSpPr>
            <a:spLocks noGrp="1"/>
          </p:cNvSpPr>
          <p:nvPr>
            <p:ph type="body" sz="quarter" idx="11" hasCustomPrompt="1"/>
          </p:nvPr>
        </p:nvSpPr>
        <p:spPr>
          <a:xfrm>
            <a:off x="914400" y="1943100"/>
            <a:ext cx="15544800" cy="6019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18"/>
          <p:cNvPicPr>
            <a:picLocks noChangeAspect="1"/>
          </p:cNvPicPr>
          <p:nvPr userDrawn="1"/>
        </p:nvPicPr>
        <p:blipFill>
          <a:blip r:embed="rId3"/>
          <a:srcRect/>
          <a:stretch>
            <a:fillRect/>
          </a:stretch>
        </p:blipFill>
        <p:spPr>
          <a:xfrm>
            <a:off x="16600523" y="8596212"/>
            <a:ext cx="1317554" cy="1324175"/>
          </a:xfrm>
          <a:prstGeom prst="rect">
            <a:avLst/>
          </a:prstGeom>
        </p:spPr>
      </p:pic>
    </p:spTree>
    <p:extLst>
      <p:ext uri="{BB962C8B-B14F-4D97-AF65-F5344CB8AC3E}">
        <p14:creationId xmlns:p14="http://schemas.microsoft.com/office/powerpoint/2010/main" val="365213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pokane, WA">
    <p:bg>
      <p:bgPr>
        <a:solidFill>
          <a:srgbClr val="D9D9D9"/>
        </a:solidFill>
        <a:effectLst/>
      </p:bgPr>
    </p:bg>
    <p:spTree>
      <p:nvGrpSpPr>
        <p:cNvPr id="1" name=""/>
        <p:cNvGrpSpPr/>
        <p:nvPr/>
      </p:nvGrpSpPr>
      <p:grpSpPr>
        <a:xfrm>
          <a:off x="0" y="0"/>
          <a:ext cx="0" cy="0"/>
          <a:chOff x="0" y="0"/>
          <a:chExt cx="0" cy="0"/>
        </a:xfrm>
      </p:grpSpPr>
      <p:pic>
        <p:nvPicPr>
          <p:cNvPr id="12" name="Picture 2"/>
          <p:cNvPicPr>
            <a:picLocks noChangeAspect="1"/>
          </p:cNvPicPr>
          <p:nvPr userDrawn="1"/>
        </p:nvPicPr>
        <p:blipFill>
          <a:blip r:embed="rId2"/>
          <a:srcRect l="23220" r="23220"/>
          <a:stretch>
            <a:fillRect/>
          </a:stretch>
        </p:blipFill>
        <p:spPr>
          <a:xfrm>
            <a:off x="2260023" y="-181841"/>
            <a:ext cx="5871119" cy="10962112"/>
          </a:xfrm>
          <a:prstGeom prst="rect">
            <a:avLst/>
          </a:prstGeom>
        </p:spPr>
      </p:pic>
      <p:pic>
        <p:nvPicPr>
          <p:cNvPr id="6" name="Picture 3"/>
          <p:cNvPicPr>
            <a:picLocks noChangeAspect="1"/>
          </p:cNvPicPr>
          <p:nvPr userDrawn="1"/>
        </p:nvPicPr>
        <p:blipFill>
          <a:blip r:embed="rId3"/>
          <a:srcRect/>
          <a:stretch>
            <a:fillRect/>
          </a:stretch>
        </p:blipFill>
        <p:spPr>
          <a:xfrm>
            <a:off x="2255591" y="1338235"/>
            <a:ext cx="529603" cy="7636912"/>
          </a:xfrm>
          <a:prstGeom prst="rect">
            <a:avLst/>
          </a:prstGeom>
        </p:spPr>
      </p:pic>
      <p:pic>
        <p:nvPicPr>
          <p:cNvPr id="7" name="Picture 11"/>
          <p:cNvPicPr>
            <a:picLocks noChangeAspect="1"/>
          </p:cNvPicPr>
          <p:nvPr userDrawn="1"/>
        </p:nvPicPr>
        <p:blipFill>
          <a:blip r:embed="rId4"/>
          <a:srcRect/>
          <a:stretch>
            <a:fillRect/>
          </a:stretch>
        </p:blipFill>
        <p:spPr>
          <a:xfrm>
            <a:off x="369923" y="8596212"/>
            <a:ext cx="1317554" cy="1324175"/>
          </a:xfrm>
          <a:prstGeom prst="rect">
            <a:avLst/>
          </a:prstGeom>
        </p:spPr>
      </p:pic>
      <p:pic>
        <p:nvPicPr>
          <p:cNvPr id="8" name="Picture 12"/>
          <p:cNvPicPr>
            <a:picLocks noChangeAspect="1"/>
          </p:cNvPicPr>
          <p:nvPr userDrawn="1"/>
        </p:nvPicPr>
        <p:blipFill>
          <a:blip r:embed="rId5"/>
          <a:srcRect l="341" r="341"/>
          <a:stretch>
            <a:fillRect/>
          </a:stretch>
        </p:blipFill>
        <p:spPr>
          <a:xfrm>
            <a:off x="2796425" y="3267778"/>
            <a:ext cx="5334717" cy="3580929"/>
          </a:xfrm>
          <a:prstGeom prst="rect">
            <a:avLst/>
          </a:prstGeom>
        </p:spPr>
      </p:pic>
      <p:pic>
        <p:nvPicPr>
          <p:cNvPr id="9" name="Picture 6"/>
          <p:cNvPicPr>
            <a:picLocks noChangeAspect="1"/>
          </p:cNvPicPr>
          <p:nvPr userDrawn="1"/>
        </p:nvPicPr>
        <p:blipFill>
          <a:blip r:embed="rId4">
            <a:alphaModFix amt="26000"/>
          </a:blip>
          <a:srcRect/>
          <a:stretch>
            <a:fillRect/>
          </a:stretch>
        </p:blipFill>
        <p:spPr>
          <a:xfrm>
            <a:off x="10759931" y="353412"/>
            <a:ext cx="9553037" cy="9580176"/>
          </a:xfrm>
          <a:prstGeom prst="rect">
            <a:avLst/>
          </a:prstGeom>
        </p:spPr>
      </p:pic>
      <p:sp>
        <p:nvSpPr>
          <p:cNvPr id="10" name="TextBox 4"/>
          <p:cNvSpPr txBox="1"/>
          <p:nvPr userDrawn="1"/>
        </p:nvSpPr>
        <p:spPr>
          <a:xfrm>
            <a:off x="3133171" y="1636554"/>
            <a:ext cx="4086231"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SPOKANE, WA</a:t>
            </a:r>
          </a:p>
        </p:txBody>
      </p:sp>
      <p:sp>
        <p:nvSpPr>
          <p:cNvPr id="11" name="Text Placeholder 10"/>
          <p:cNvSpPr>
            <a:spLocks noGrp="1"/>
          </p:cNvSpPr>
          <p:nvPr>
            <p:ph type="body" sz="quarter" idx="10"/>
          </p:nvPr>
        </p:nvSpPr>
        <p:spPr>
          <a:xfrm>
            <a:off x="10210800" y="1560513"/>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5"/>
          <p:cNvSpPr txBox="1"/>
          <p:nvPr userDrawn="1"/>
        </p:nvSpPr>
        <p:spPr>
          <a:xfrm>
            <a:off x="3133171" y="2156992"/>
            <a:ext cx="4086231" cy="779347"/>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K</a:t>
            </a:r>
            <a:r>
              <a:rPr lang="en-US" sz="1974" dirty="0">
                <a:solidFill>
                  <a:srgbClr val="FFFFFF"/>
                </a:solidFill>
                <a:latin typeface="Montserrat Extra-Light"/>
              </a:rPr>
              <a:t>eytronic Headquarters</a:t>
            </a:r>
          </a:p>
          <a:p>
            <a:pPr>
              <a:lnSpc>
                <a:spcPts val="3178"/>
              </a:lnSpc>
            </a:pPr>
            <a:endParaRPr lang="en-US" sz="1974" dirty="0">
              <a:solidFill>
                <a:srgbClr val="FFFFFF"/>
              </a:solidFill>
              <a:latin typeface="Montserrat Extra-Light"/>
            </a:endParaRPr>
          </a:p>
        </p:txBody>
      </p:sp>
    </p:spTree>
    <p:extLst>
      <p:ext uri="{BB962C8B-B14F-4D97-AF65-F5344CB8AC3E}">
        <p14:creationId xmlns:p14="http://schemas.microsoft.com/office/powerpoint/2010/main" val="416207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El Paso, TX">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920875" y="353412"/>
            <a:ext cx="9553037" cy="9580176"/>
          </a:xfrm>
          <a:prstGeom prst="rect">
            <a:avLst/>
          </a:prstGeom>
        </p:spPr>
      </p:pic>
      <p:pic>
        <p:nvPicPr>
          <p:cNvPr id="7" name="Picture 6"/>
          <p:cNvPicPr>
            <a:picLocks noChangeAspect="1"/>
          </p:cNvPicPr>
          <p:nvPr userDrawn="1"/>
        </p:nvPicPr>
        <p:blipFill>
          <a:blip r:embed="rId3"/>
          <a:srcRect l="23220" r="23220"/>
          <a:stretch>
            <a:fillRect/>
          </a:stretch>
        </p:blipFill>
        <p:spPr>
          <a:xfrm>
            <a:off x="1035040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10345971" y="1338235"/>
            <a:ext cx="529603" cy="7636912"/>
          </a:xfrm>
          <a:prstGeom prst="rect">
            <a:avLst/>
          </a:prstGeom>
        </p:spPr>
      </p:pic>
      <p:pic>
        <p:nvPicPr>
          <p:cNvPr id="9" name="Picture 11"/>
          <p:cNvPicPr>
            <a:picLocks noChangeAspect="1"/>
          </p:cNvPicPr>
          <p:nvPr userDrawn="1"/>
        </p:nvPicPr>
        <p:blipFill>
          <a:blip r:embed="rId5"/>
          <a:srcRect l="465" r="465"/>
          <a:stretch>
            <a:fillRect/>
          </a:stretch>
        </p:blipFill>
        <p:spPr>
          <a:xfrm>
            <a:off x="10886805" y="3267778"/>
            <a:ext cx="5334717" cy="3580929"/>
          </a:xfrm>
          <a:prstGeom prst="rect">
            <a:avLst/>
          </a:prstGeom>
        </p:spPr>
      </p:pic>
      <p:sp>
        <p:nvSpPr>
          <p:cNvPr id="10" name="TextBox 4"/>
          <p:cNvSpPr txBox="1"/>
          <p:nvPr userDrawn="1"/>
        </p:nvSpPr>
        <p:spPr>
          <a:xfrm>
            <a:off x="11223551" y="1338235"/>
            <a:ext cx="4534153"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EL PASO, TEXAS</a:t>
            </a:r>
          </a:p>
        </p:txBody>
      </p:sp>
      <p:sp>
        <p:nvSpPr>
          <p:cNvPr id="11" name="TextBox 5"/>
          <p:cNvSpPr txBox="1"/>
          <p:nvPr userDrawn="1"/>
        </p:nvSpPr>
        <p:spPr>
          <a:xfrm>
            <a:off x="11223551" y="1914051"/>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W</a:t>
            </a:r>
            <a:r>
              <a:rPr lang="en-US" sz="1974" dirty="0">
                <a:solidFill>
                  <a:srgbClr val="FFFFFF"/>
                </a:solidFill>
                <a:latin typeface="Montserrat Extra-Light"/>
              </a:rPr>
              <a:t>orldwide Distribution Center</a:t>
            </a:r>
          </a:p>
        </p:txBody>
      </p:sp>
      <p:sp>
        <p:nvSpPr>
          <p:cNvPr id="12"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54476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42B7DF9-A828-460E-9B3C-5EFD9EF4F22A}" type="slidenum">
              <a:rPr lang="en-US" smtClean="0"/>
              <a:t>‹#›</a:t>
            </a:fld>
            <a:endParaRPr lang="en-US"/>
          </a:p>
        </p:txBody>
      </p:sp>
    </p:spTree>
    <p:extLst>
      <p:ext uri="{BB962C8B-B14F-4D97-AF65-F5344CB8AC3E}">
        <p14:creationId xmlns:p14="http://schemas.microsoft.com/office/powerpoint/2010/main" val="4031985243"/>
      </p:ext>
    </p:extLst>
  </p:cSld>
  <p:clrMap bg1="lt1" tx1="dk1" bg2="lt2" tx2="dk2" accent1="accent1" accent2="accent2" accent3="accent3" accent4="accent4" accent5="accent5" accent6="accent6" hlink="hlink" folHlink="folHlink"/>
  <p:sldLayoutIdLst>
    <p:sldLayoutId id="2147483699" r:id="rId1"/>
    <p:sldLayoutId id="2147483734" r:id="rId2"/>
    <p:sldLayoutId id="2147483731" r:id="rId3"/>
    <p:sldLayoutId id="2147483701"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35" r:id="rId16"/>
    <p:sldLayoutId id="2147483736"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32" r:id="rId26"/>
    <p:sldLayoutId id="2147483733" r:id="rId27"/>
    <p:sldLayoutId id="2147483722" r:id="rId28"/>
    <p:sldLayoutId id="2147483723" r:id="rId29"/>
    <p:sldLayoutId id="2147483724" r:id="rId30"/>
    <p:sldLayoutId id="2147483725" r:id="rId31"/>
    <p:sldLayoutId id="2147483726" r:id="rId32"/>
    <p:sldLayoutId id="2147483727" r:id="rId33"/>
    <p:sldLayoutId id="2147483730"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sec.gov/" TargetMode="External"/><Relationship Id="rId2" Type="http://schemas.openxmlformats.org/officeDocument/2006/relationships/hyperlink" Target="https://www.keytronic.com/investor-relations/sec-filings/" TargetMode="External"/><Relationship Id="rId1" Type="http://schemas.openxmlformats.org/officeDocument/2006/relationships/slideLayout" Target="../slideLayouts/slideLayout7.xml"/><Relationship Id="rId4" Type="http://schemas.openxmlformats.org/officeDocument/2006/relationships/hyperlink" Target="http://www.keytronic.com/investor-relations/press-releas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52600" y="4778587"/>
            <a:ext cx="14630400" cy="2117513"/>
          </a:xfrm>
        </p:spPr>
        <p:txBody>
          <a:bodyPr/>
          <a:lstStyle/>
          <a:p>
            <a:pPr lvl="0"/>
            <a:r>
              <a:rPr lang="en-US" dirty="0"/>
              <a:t>First Quarter for Fiscal 2025</a:t>
            </a:r>
          </a:p>
          <a:p>
            <a:pPr lvl="0"/>
            <a:r>
              <a:rPr lang="en-US" dirty="0"/>
              <a:t>Earnings Call</a:t>
            </a:r>
          </a:p>
          <a:p>
            <a:endParaRPr lang="en-US" dirty="0"/>
          </a:p>
        </p:txBody>
      </p:sp>
      <p:sp>
        <p:nvSpPr>
          <p:cNvPr id="2" name="TextBox 1"/>
          <p:cNvSpPr txBox="1"/>
          <p:nvPr/>
        </p:nvSpPr>
        <p:spPr>
          <a:xfrm>
            <a:off x="6906918" y="7200900"/>
            <a:ext cx="4474165" cy="707886"/>
          </a:xfrm>
          <a:prstGeom prst="rect">
            <a:avLst/>
          </a:prstGeom>
          <a:noFill/>
        </p:spPr>
        <p:txBody>
          <a:bodyPr wrap="square" rtlCol="0">
            <a:spAutoFit/>
          </a:bodyPr>
          <a:lstStyle/>
          <a:p>
            <a:pPr algn="ctr"/>
            <a:r>
              <a:rPr lang="en-US" sz="4000" b="1" dirty="0">
                <a:solidFill>
                  <a:srgbClr val="3A547C"/>
                </a:solidFill>
                <a:latin typeface="Microsoft Sans Serif" panose="020B0604020202020204" pitchFamily="34" charset="0"/>
                <a:cs typeface="Microsoft Sans Serif" panose="020B0604020202020204" pitchFamily="34" charset="0"/>
              </a:rPr>
              <a:t>November 5</a:t>
            </a:r>
            <a:r>
              <a:rPr lang="en-US" sz="4000" b="1" kern="1200" dirty="0">
                <a:solidFill>
                  <a:srgbClr val="3A547C"/>
                </a:solidFill>
                <a:latin typeface="Microsoft Sans Serif" panose="020B0604020202020204" pitchFamily="34" charset="0"/>
                <a:ea typeface="+mn-ea"/>
                <a:cs typeface="Microsoft Sans Serif" panose="020B0604020202020204" pitchFamily="34" charset="0"/>
              </a:rPr>
              <a:t>, 2024</a:t>
            </a:r>
          </a:p>
        </p:txBody>
      </p:sp>
    </p:spTree>
    <p:extLst>
      <p:ext uri="{BB962C8B-B14F-4D97-AF65-F5344CB8AC3E}">
        <p14:creationId xmlns:p14="http://schemas.microsoft.com/office/powerpoint/2010/main" val="47972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Q1-2025 Highlights</a:t>
            </a:r>
          </a:p>
        </p:txBody>
      </p:sp>
      <p:sp>
        <p:nvSpPr>
          <p:cNvPr id="3" name="Text Placeholder 2"/>
          <p:cNvSpPr>
            <a:spLocks noGrp="1"/>
          </p:cNvSpPr>
          <p:nvPr>
            <p:ph type="body" sz="quarter" idx="11"/>
          </p:nvPr>
        </p:nvSpPr>
        <p:spPr>
          <a:xfrm>
            <a:off x="838200" y="1638300"/>
            <a:ext cx="15544800" cy="8153400"/>
          </a:xfrm>
        </p:spPr>
        <p:txBody>
          <a:bodyPr>
            <a:normAutofit/>
          </a:bodyPr>
          <a:lstStyle/>
          <a:p>
            <a:pPr>
              <a:lnSpc>
                <a:spcPct val="170000"/>
              </a:lnSpc>
            </a:pPr>
            <a:r>
              <a:rPr lang="en-US" sz="4000" dirty="0">
                <a:solidFill>
                  <a:srgbClr val="3A547C"/>
                </a:solidFill>
              </a:rPr>
              <a:t>Customer delays for three programs</a:t>
            </a:r>
          </a:p>
          <a:p>
            <a:pPr lvl="1">
              <a:lnSpc>
                <a:spcPct val="100000"/>
              </a:lnSpc>
              <a:spcBef>
                <a:spcPts val="1200"/>
              </a:spcBef>
              <a:buFont typeface="Courier New" panose="02070309020205020404" pitchFamily="49" charset="0"/>
              <a:buChar char="o"/>
            </a:pPr>
            <a:r>
              <a:rPr lang="en-US" sz="3600" dirty="0"/>
              <a:t>Resolved two of these and production underway in Q2</a:t>
            </a:r>
          </a:p>
          <a:p>
            <a:pPr>
              <a:lnSpc>
                <a:spcPct val="170000"/>
              </a:lnSpc>
            </a:pPr>
            <a:r>
              <a:rPr lang="en-US" sz="4000" dirty="0">
                <a:solidFill>
                  <a:srgbClr val="3A547C"/>
                </a:solidFill>
              </a:rPr>
              <a:t>Improved operating efficiencies and margins: </a:t>
            </a:r>
            <a:endParaRPr lang="en-US" sz="3200" dirty="0">
              <a:solidFill>
                <a:srgbClr val="3A547C"/>
              </a:solidFill>
            </a:endParaRPr>
          </a:p>
          <a:p>
            <a:pPr lvl="1">
              <a:lnSpc>
                <a:spcPct val="100000"/>
              </a:lnSpc>
              <a:spcBef>
                <a:spcPts val="1200"/>
              </a:spcBef>
              <a:buFont typeface="Courier New" panose="02070309020205020404" pitchFamily="49" charset="0"/>
              <a:buChar char="o"/>
            </a:pPr>
            <a:r>
              <a:rPr lang="en-US" sz="3600" dirty="0"/>
              <a:t>Recent workforce reductions in Mexico, trimming of non-profitable programs, and reduced working capital are starting to pay off</a:t>
            </a:r>
          </a:p>
          <a:p>
            <a:pPr>
              <a:lnSpc>
                <a:spcPct val="170000"/>
              </a:lnSpc>
            </a:pPr>
            <a:r>
              <a:rPr lang="en-US" sz="4000" dirty="0">
                <a:solidFill>
                  <a:srgbClr val="3A547C"/>
                </a:solidFill>
              </a:rPr>
              <a:t>Reduced inventory levels and improving balance sheet</a:t>
            </a:r>
          </a:p>
          <a:p>
            <a:endParaRPr lang="en-US" sz="3200" dirty="0"/>
          </a:p>
        </p:txBody>
      </p:sp>
      <p:sp>
        <p:nvSpPr>
          <p:cNvPr id="4" name="Google Shape;35;p5">
            <a:extLst>
              <a:ext uri="{FF2B5EF4-FFF2-40B4-BE49-F238E27FC236}">
                <a16:creationId xmlns:a16="http://schemas.microsoft.com/office/drawing/2014/main" id="{8B0EAC2E-A770-CD44-F5BE-FA59B93404AB}"/>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10</a:t>
            </a:fld>
            <a:endParaRPr lang="en-US" dirty="0"/>
          </a:p>
        </p:txBody>
      </p:sp>
    </p:spTree>
    <p:extLst>
      <p:ext uri="{BB962C8B-B14F-4D97-AF65-F5344CB8AC3E}">
        <p14:creationId xmlns:p14="http://schemas.microsoft.com/office/powerpoint/2010/main" val="31171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Expanding Customer Base in Q1-FY2025</a:t>
            </a:r>
          </a:p>
        </p:txBody>
      </p:sp>
      <p:sp>
        <p:nvSpPr>
          <p:cNvPr id="3" name="Text Placeholder 2"/>
          <p:cNvSpPr>
            <a:spLocks noGrp="1"/>
          </p:cNvSpPr>
          <p:nvPr>
            <p:ph type="body" sz="quarter" idx="11"/>
          </p:nvPr>
        </p:nvSpPr>
        <p:spPr>
          <a:xfrm>
            <a:off x="4343400" y="2933700"/>
            <a:ext cx="10058400" cy="6248400"/>
          </a:xfrm>
        </p:spPr>
        <p:txBody>
          <a:bodyPr>
            <a:noAutofit/>
          </a:bodyPr>
          <a:lstStyle/>
          <a:p>
            <a:pPr>
              <a:lnSpc>
                <a:spcPct val="150000"/>
              </a:lnSpc>
            </a:pPr>
            <a:r>
              <a:rPr lang="en-US" sz="4400" dirty="0">
                <a:solidFill>
                  <a:srgbClr val="3A547C"/>
                </a:solidFill>
              </a:rPr>
              <a:t>Manufacturing equipment</a:t>
            </a:r>
          </a:p>
          <a:p>
            <a:pPr>
              <a:lnSpc>
                <a:spcPct val="150000"/>
              </a:lnSpc>
            </a:pPr>
            <a:r>
              <a:rPr lang="en-US" sz="4400" dirty="0">
                <a:solidFill>
                  <a:srgbClr val="3A547C"/>
                </a:solidFill>
              </a:rPr>
              <a:t>Vehicle lighting</a:t>
            </a:r>
          </a:p>
          <a:p>
            <a:pPr>
              <a:lnSpc>
                <a:spcPct val="150000"/>
              </a:lnSpc>
            </a:pPr>
            <a:r>
              <a:rPr lang="en-US" sz="4400" dirty="0">
                <a:solidFill>
                  <a:srgbClr val="3A547C"/>
                </a:solidFill>
              </a:rPr>
              <a:t>Commercial pest control</a:t>
            </a:r>
          </a:p>
        </p:txBody>
      </p:sp>
      <p:sp>
        <p:nvSpPr>
          <p:cNvPr id="5" name="Google Shape;35;p5">
            <a:extLst>
              <a:ext uri="{FF2B5EF4-FFF2-40B4-BE49-F238E27FC236}">
                <a16:creationId xmlns:a16="http://schemas.microsoft.com/office/drawing/2014/main" id="{CF8C3056-5470-BFFA-6BFE-5E1F3ECA98BC}"/>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11</a:t>
            </a:fld>
            <a:endParaRPr lang="en-US" dirty="0"/>
          </a:p>
        </p:txBody>
      </p:sp>
    </p:spTree>
    <p:extLst>
      <p:ext uri="{BB962C8B-B14F-4D97-AF65-F5344CB8AC3E}">
        <p14:creationId xmlns:p14="http://schemas.microsoft.com/office/powerpoint/2010/main" val="2362211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Continuing Macro Drivers</a:t>
            </a:r>
          </a:p>
        </p:txBody>
      </p:sp>
      <p:sp>
        <p:nvSpPr>
          <p:cNvPr id="4" name="Text Placeholder 2">
            <a:extLst>
              <a:ext uri="{FF2B5EF4-FFF2-40B4-BE49-F238E27FC236}">
                <a16:creationId xmlns:a16="http://schemas.microsoft.com/office/drawing/2014/main" id="{D7F96B20-C4E4-E4E8-4BEF-0F21A2D97E77}"/>
              </a:ext>
            </a:extLst>
          </p:cNvPr>
          <p:cNvSpPr>
            <a:spLocks noGrp="1"/>
          </p:cNvSpPr>
          <p:nvPr>
            <p:ph type="body" sz="quarter" idx="11"/>
          </p:nvPr>
        </p:nvSpPr>
        <p:spPr>
          <a:xfrm>
            <a:off x="914400" y="2552700"/>
            <a:ext cx="15544800" cy="6407808"/>
          </a:xfrm>
        </p:spPr>
        <p:txBody>
          <a:bodyPr>
            <a:normAutofit/>
          </a:bodyPr>
          <a:lstStyle/>
          <a:p>
            <a:pPr>
              <a:lnSpc>
                <a:spcPct val="110000"/>
              </a:lnSpc>
              <a:spcAft>
                <a:spcPts val="1200"/>
              </a:spcAft>
            </a:pPr>
            <a:r>
              <a:rPr lang="en-US" sz="4000" dirty="0">
                <a:solidFill>
                  <a:srgbClr val="3A547C"/>
                </a:solidFill>
              </a:rPr>
              <a:t>Global logistics problems and geopolitical tensions may drive OEMs to re-examine outsourcing strategies  </a:t>
            </a:r>
          </a:p>
          <a:p>
            <a:pPr lvl="1">
              <a:lnSpc>
                <a:spcPct val="110000"/>
              </a:lnSpc>
              <a:spcAft>
                <a:spcPts val="1200"/>
              </a:spcAft>
              <a:buFont typeface="Courier New" panose="02070309020205020404" pitchFamily="49" charset="0"/>
              <a:buChar char="o"/>
            </a:pPr>
            <a:r>
              <a:rPr lang="en-US" sz="3600" dirty="0">
                <a:solidFill>
                  <a:srgbClr val="3A547C"/>
                </a:solidFill>
              </a:rPr>
              <a:t>We believe OEMs realize they are overly dependent on China for not only manufacturing, but for design and logistics </a:t>
            </a:r>
          </a:p>
          <a:p>
            <a:pPr lvl="1">
              <a:lnSpc>
                <a:spcPct val="110000"/>
              </a:lnSpc>
              <a:spcAft>
                <a:spcPts val="1200"/>
              </a:spcAft>
              <a:buFont typeface="Courier New" panose="02070309020205020404" pitchFamily="49" charset="0"/>
              <a:buChar char="o"/>
            </a:pPr>
            <a:r>
              <a:rPr lang="en-US" sz="3600" dirty="0"/>
              <a:t>D</a:t>
            </a:r>
            <a:r>
              <a:rPr lang="en-US" sz="3600" dirty="0">
                <a:solidFill>
                  <a:srgbClr val="3A547C"/>
                </a:solidFill>
              </a:rPr>
              <a:t>ecision to on-shore/near shore becoming smart long-term strategy</a:t>
            </a:r>
          </a:p>
          <a:p>
            <a:pPr>
              <a:lnSpc>
                <a:spcPct val="110000"/>
              </a:lnSpc>
              <a:spcAft>
                <a:spcPts val="1200"/>
              </a:spcAft>
            </a:pPr>
            <a:r>
              <a:rPr lang="en-US" sz="4000" dirty="0">
                <a:solidFill>
                  <a:srgbClr val="3A547C"/>
                </a:solidFill>
              </a:rPr>
              <a:t>Continued increases in Mexican wages</a:t>
            </a:r>
          </a:p>
          <a:p>
            <a:pPr lvl="1">
              <a:lnSpc>
                <a:spcPct val="110000"/>
              </a:lnSpc>
              <a:spcAft>
                <a:spcPts val="1200"/>
              </a:spcAft>
              <a:buFont typeface="Courier New" panose="02070309020205020404" pitchFamily="49" charset="0"/>
              <a:buChar char="o"/>
            </a:pPr>
            <a:r>
              <a:rPr lang="en-US" sz="3600" dirty="0"/>
              <a:t>Customers using different calculus for selecting geographic location for business</a:t>
            </a:r>
            <a:endParaRPr lang="en-US" sz="3600" dirty="0">
              <a:solidFill>
                <a:srgbClr val="3A547C"/>
              </a:solidFill>
            </a:endParaRPr>
          </a:p>
          <a:p>
            <a:pPr>
              <a:spcAft>
                <a:spcPts val="1200"/>
              </a:spcAft>
            </a:pPr>
            <a:endParaRPr lang="en-US" dirty="0"/>
          </a:p>
        </p:txBody>
      </p:sp>
      <p:sp>
        <p:nvSpPr>
          <p:cNvPr id="3" name="Google Shape;35;p5">
            <a:extLst>
              <a:ext uri="{FF2B5EF4-FFF2-40B4-BE49-F238E27FC236}">
                <a16:creationId xmlns:a16="http://schemas.microsoft.com/office/drawing/2014/main" id="{EED607AE-DB2D-B2BE-6541-9098B65F4D08}"/>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12</a:t>
            </a:fld>
            <a:endParaRPr lang="en-US" dirty="0"/>
          </a:p>
        </p:txBody>
      </p:sp>
    </p:spTree>
    <p:extLst>
      <p:ext uri="{BB962C8B-B14F-4D97-AF65-F5344CB8AC3E}">
        <p14:creationId xmlns:p14="http://schemas.microsoft.com/office/powerpoint/2010/main" val="2450993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Global Production Flexibility</a:t>
            </a:r>
          </a:p>
        </p:txBody>
      </p:sp>
      <p:sp>
        <p:nvSpPr>
          <p:cNvPr id="4" name="Text Placeholder 2">
            <a:extLst>
              <a:ext uri="{FF2B5EF4-FFF2-40B4-BE49-F238E27FC236}">
                <a16:creationId xmlns:a16="http://schemas.microsoft.com/office/drawing/2014/main" id="{C91F341F-F58B-03C7-0CBF-21F197B79FAD}"/>
              </a:ext>
            </a:extLst>
          </p:cNvPr>
          <p:cNvSpPr>
            <a:spLocks noGrp="1"/>
          </p:cNvSpPr>
          <p:nvPr>
            <p:ph type="body" sz="quarter" idx="11"/>
          </p:nvPr>
        </p:nvSpPr>
        <p:spPr>
          <a:xfrm>
            <a:off x="838200" y="1638300"/>
            <a:ext cx="16383000" cy="8153400"/>
          </a:xfrm>
        </p:spPr>
        <p:txBody>
          <a:bodyPr>
            <a:normAutofit/>
          </a:bodyPr>
          <a:lstStyle/>
          <a:p>
            <a:pPr>
              <a:lnSpc>
                <a:spcPct val="110000"/>
              </a:lnSpc>
              <a:spcAft>
                <a:spcPts val="1200"/>
              </a:spcAft>
            </a:pPr>
            <a:r>
              <a:rPr lang="en-US" sz="3600" dirty="0">
                <a:solidFill>
                  <a:srgbClr val="3A547C"/>
                </a:solidFill>
              </a:rPr>
              <a:t>Mexico facilities:   </a:t>
            </a:r>
          </a:p>
          <a:p>
            <a:pPr lvl="1">
              <a:lnSpc>
                <a:spcPct val="110000"/>
              </a:lnSpc>
              <a:spcAft>
                <a:spcPts val="1200"/>
              </a:spcAft>
              <a:buFont typeface="Courier New" panose="02070309020205020404" pitchFamily="49" charset="0"/>
              <a:buChar char="o"/>
            </a:pPr>
            <a:r>
              <a:rPr lang="en-US" sz="3200" dirty="0"/>
              <a:t>Expected answer for certain customers adopted to China model of less flexibility and engineering support</a:t>
            </a:r>
          </a:p>
          <a:p>
            <a:pPr lvl="1">
              <a:lnSpc>
                <a:spcPct val="110000"/>
              </a:lnSpc>
              <a:spcAft>
                <a:spcPts val="1200"/>
              </a:spcAft>
              <a:buFont typeface="Courier New" panose="02070309020205020404" pitchFamily="49" charset="0"/>
              <a:buChar char="o"/>
            </a:pPr>
            <a:r>
              <a:rPr lang="en-US" sz="3200" dirty="0"/>
              <a:t>Reconfigured to be lower cost and high quality, but commodity level service</a:t>
            </a:r>
          </a:p>
          <a:p>
            <a:pPr>
              <a:lnSpc>
                <a:spcPct val="110000"/>
              </a:lnSpc>
              <a:spcAft>
                <a:spcPts val="1200"/>
              </a:spcAft>
            </a:pPr>
            <a:r>
              <a:rPr lang="en-US" sz="3600" dirty="0">
                <a:solidFill>
                  <a:srgbClr val="3A547C"/>
                </a:solidFill>
              </a:rPr>
              <a:t>US facilities:   </a:t>
            </a:r>
          </a:p>
          <a:p>
            <a:pPr lvl="1">
              <a:lnSpc>
                <a:spcPct val="110000"/>
              </a:lnSpc>
              <a:spcAft>
                <a:spcPts val="1200"/>
              </a:spcAft>
              <a:buFont typeface="Courier New" panose="02070309020205020404" pitchFamily="49" charset="0"/>
              <a:buChar char="o"/>
            </a:pPr>
            <a:r>
              <a:rPr lang="en-US" sz="3200" dirty="0"/>
              <a:t>Designed to provide ultimate in flexibility, engineering support, and ease of communications</a:t>
            </a:r>
          </a:p>
          <a:p>
            <a:pPr lvl="1">
              <a:lnSpc>
                <a:spcPct val="110000"/>
              </a:lnSpc>
              <a:spcAft>
                <a:spcPts val="1200"/>
              </a:spcAft>
              <a:buFont typeface="Courier New" panose="02070309020205020404" pitchFamily="49" charset="0"/>
              <a:buChar char="o"/>
            </a:pPr>
            <a:r>
              <a:rPr lang="en-US" sz="3200" dirty="0"/>
              <a:t>Expect to see increased demand and new programs in coming quarters. </a:t>
            </a:r>
          </a:p>
          <a:p>
            <a:pPr marL="457200" lvl="1">
              <a:lnSpc>
                <a:spcPct val="110000"/>
              </a:lnSpc>
              <a:spcBef>
                <a:spcPts val="1000"/>
              </a:spcBef>
              <a:spcAft>
                <a:spcPts val="1200"/>
              </a:spcAft>
            </a:pPr>
            <a:r>
              <a:rPr lang="en-US" sz="3600" dirty="0"/>
              <a:t>Expect Vietnam to play major role in our long-term growth</a:t>
            </a:r>
          </a:p>
          <a:p>
            <a:pPr marL="457200" lvl="1">
              <a:lnSpc>
                <a:spcPct val="110000"/>
              </a:lnSpc>
              <a:spcBef>
                <a:spcPts val="1000"/>
              </a:spcBef>
              <a:spcAft>
                <a:spcPts val="1200"/>
              </a:spcAft>
            </a:pPr>
            <a:r>
              <a:rPr lang="en-US" sz="3600" dirty="0"/>
              <a:t>Shanghai remains important for managing China components for supply chain</a:t>
            </a:r>
          </a:p>
        </p:txBody>
      </p:sp>
      <p:sp>
        <p:nvSpPr>
          <p:cNvPr id="3" name="Google Shape;35;p5">
            <a:extLst>
              <a:ext uri="{FF2B5EF4-FFF2-40B4-BE49-F238E27FC236}">
                <a16:creationId xmlns:a16="http://schemas.microsoft.com/office/drawing/2014/main" id="{E0E8A92C-3176-28F6-EEA3-9AF3054FA0D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13</a:t>
            </a:fld>
            <a:endParaRPr lang="en-US" dirty="0"/>
          </a:p>
        </p:txBody>
      </p:sp>
    </p:spTree>
    <p:extLst>
      <p:ext uri="{BB962C8B-B14F-4D97-AF65-F5344CB8AC3E}">
        <p14:creationId xmlns:p14="http://schemas.microsoft.com/office/powerpoint/2010/main" val="1428599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One-Stop-Shop</a:t>
            </a:r>
          </a:p>
        </p:txBody>
      </p:sp>
      <p:sp>
        <p:nvSpPr>
          <p:cNvPr id="4" name="Text Placeholder 2">
            <a:extLst>
              <a:ext uri="{FF2B5EF4-FFF2-40B4-BE49-F238E27FC236}">
                <a16:creationId xmlns:a16="http://schemas.microsoft.com/office/drawing/2014/main" id="{5DEDD321-B944-7EC7-9F85-F69EABD76692}"/>
              </a:ext>
            </a:extLst>
          </p:cNvPr>
          <p:cNvSpPr>
            <a:spLocks noGrp="1"/>
          </p:cNvSpPr>
          <p:nvPr>
            <p:ph type="body" sz="quarter" idx="11"/>
          </p:nvPr>
        </p:nvSpPr>
        <p:spPr>
          <a:xfrm>
            <a:off x="838200" y="1638300"/>
            <a:ext cx="16383000" cy="8648700"/>
          </a:xfrm>
        </p:spPr>
        <p:txBody>
          <a:bodyPr>
            <a:normAutofit fontScale="85000" lnSpcReduction="10000"/>
          </a:bodyPr>
          <a:lstStyle/>
          <a:p>
            <a:pPr>
              <a:lnSpc>
                <a:spcPct val="110000"/>
              </a:lnSpc>
              <a:spcAft>
                <a:spcPts val="1200"/>
              </a:spcAft>
            </a:pPr>
            <a:r>
              <a:rPr lang="en-US" sz="4200" dirty="0">
                <a:solidFill>
                  <a:srgbClr val="3A547C"/>
                </a:solidFill>
              </a:rPr>
              <a:t>Combination of global footprint and expansive design capabilities capturing new business</a:t>
            </a:r>
          </a:p>
          <a:p>
            <a:pPr lvl="1">
              <a:lnSpc>
                <a:spcPct val="110000"/>
              </a:lnSpc>
              <a:spcAft>
                <a:spcPts val="1200"/>
              </a:spcAft>
              <a:buFont typeface="Courier New" panose="02070309020205020404" pitchFamily="49" charset="0"/>
              <a:buChar char="o"/>
            </a:pPr>
            <a:r>
              <a:rPr lang="en-US" sz="3800" dirty="0"/>
              <a:t>Many large/medium-sized program wins predicated on our deep and broad design services</a:t>
            </a:r>
            <a:endParaRPr lang="en-US" sz="3800" dirty="0">
              <a:highlight>
                <a:srgbClr val="FFFF00"/>
              </a:highlight>
            </a:endParaRPr>
          </a:p>
          <a:p>
            <a:pPr lvl="1">
              <a:lnSpc>
                <a:spcPct val="110000"/>
              </a:lnSpc>
              <a:spcAft>
                <a:spcPts val="1200"/>
              </a:spcAft>
              <a:buFont typeface="Courier New" panose="02070309020205020404" pitchFamily="49" charset="0"/>
              <a:buChar char="o"/>
            </a:pPr>
            <a:r>
              <a:rPr lang="en-US" sz="3800" dirty="0"/>
              <a:t>We believe our knowledge of specific design challenges makes business extremely sticky</a:t>
            </a:r>
          </a:p>
          <a:p>
            <a:pPr>
              <a:lnSpc>
                <a:spcPct val="110000"/>
              </a:lnSpc>
              <a:spcAft>
                <a:spcPts val="1200"/>
              </a:spcAft>
            </a:pPr>
            <a:r>
              <a:rPr lang="en-US" sz="4200" dirty="0">
                <a:solidFill>
                  <a:srgbClr val="3A547C"/>
                </a:solidFill>
              </a:rPr>
              <a:t>Continue to invest in vertical integration and manufacturing process knowledge =&gt; we believe this increasingly sets us apart from competitors </a:t>
            </a:r>
          </a:p>
          <a:p>
            <a:pPr lvl="1">
              <a:lnSpc>
                <a:spcPct val="110000"/>
              </a:lnSpc>
              <a:spcAft>
                <a:spcPts val="1200"/>
              </a:spcAft>
              <a:buFont typeface="Courier New" panose="02070309020205020404" pitchFamily="49" charset="0"/>
              <a:buChar char="o"/>
            </a:pPr>
            <a:r>
              <a:rPr lang="en-US" sz="3800" dirty="0"/>
              <a:t>Wide range of plastic molding – injection, blow, gas assist, and multi-shot</a:t>
            </a:r>
          </a:p>
          <a:p>
            <a:pPr lvl="1">
              <a:lnSpc>
                <a:spcPct val="110000"/>
              </a:lnSpc>
              <a:spcAft>
                <a:spcPts val="1200"/>
              </a:spcAft>
              <a:buFont typeface="Courier New" panose="02070309020205020404" pitchFamily="49" charset="0"/>
              <a:buChar char="o"/>
            </a:pPr>
            <a:r>
              <a:rPr lang="en-US" sz="3800" dirty="0"/>
              <a:t>PCB assembly, metal forming, painting and coating, complex high volume automated assembly</a:t>
            </a:r>
          </a:p>
          <a:p>
            <a:pPr lvl="1">
              <a:lnSpc>
                <a:spcPct val="110000"/>
              </a:lnSpc>
              <a:spcAft>
                <a:spcPts val="1200"/>
              </a:spcAft>
              <a:buFont typeface="Courier New" panose="02070309020205020404" pitchFamily="49" charset="0"/>
              <a:buChar char="o"/>
            </a:pPr>
            <a:r>
              <a:rPr lang="en-US" sz="3800" dirty="0"/>
              <a:t>Design construction and complicated test equipment </a:t>
            </a:r>
          </a:p>
          <a:p>
            <a:pPr marL="0" lvl="1" indent="0">
              <a:lnSpc>
                <a:spcPct val="110000"/>
              </a:lnSpc>
              <a:spcBef>
                <a:spcPts val="1000"/>
              </a:spcBef>
              <a:spcAft>
                <a:spcPts val="1200"/>
              </a:spcAft>
              <a:buNone/>
            </a:pPr>
            <a:r>
              <a:rPr lang="en-US" sz="3600" dirty="0"/>
              <a:t> </a:t>
            </a:r>
          </a:p>
        </p:txBody>
      </p:sp>
    </p:spTree>
    <p:extLst>
      <p:ext uri="{BB962C8B-B14F-4D97-AF65-F5344CB8AC3E}">
        <p14:creationId xmlns:p14="http://schemas.microsoft.com/office/powerpoint/2010/main" val="2376322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Looking Forward</a:t>
            </a:r>
          </a:p>
        </p:txBody>
      </p:sp>
      <p:sp>
        <p:nvSpPr>
          <p:cNvPr id="4" name="Text Placeholder 2">
            <a:extLst>
              <a:ext uri="{FF2B5EF4-FFF2-40B4-BE49-F238E27FC236}">
                <a16:creationId xmlns:a16="http://schemas.microsoft.com/office/drawing/2014/main" id="{B3E77212-6CE4-1CE0-3D91-E79DFEB1C84F}"/>
              </a:ext>
            </a:extLst>
          </p:cNvPr>
          <p:cNvSpPr>
            <a:spLocks noGrp="1"/>
          </p:cNvSpPr>
          <p:nvPr>
            <p:ph type="body" sz="quarter" idx="11"/>
          </p:nvPr>
        </p:nvSpPr>
        <p:spPr>
          <a:xfrm>
            <a:off x="838200" y="2019300"/>
            <a:ext cx="15087600" cy="7772400"/>
          </a:xfrm>
        </p:spPr>
        <p:txBody>
          <a:bodyPr>
            <a:normAutofit/>
          </a:bodyPr>
          <a:lstStyle/>
          <a:p>
            <a:pPr>
              <a:lnSpc>
                <a:spcPct val="110000"/>
              </a:lnSpc>
              <a:spcAft>
                <a:spcPts val="1200"/>
              </a:spcAft>
            </a:pPr>
            <a:r>
              <a:rPr lang="en-US" sz="4000" dirty="0">
                <a:solidFill>
                  <a:srgbClr val="3A547C"/>
                </a:solidFill>
              </a:rPr>
              <a:t>Macro business drivers expected to continue unabated</a:t>
            </a:r>
          </a:p>
          <a:p>
            <a:pPr>
              <a:lnSpc>
                <a:spcPct val="110000"/>
              </a:lnSpc>
              <a:spcAft>
                <a:spcPts val="1200"/>
              </a:spcAft>
            </a:pPr>
            <a:r>
              <a:rPr lang="en-US" sz="4000" dirty="0">
                <a:solidFill>
                  <a:srgbClr val="3A547C"/>
                </a:solidFill>
              </a:rPr>
              <a:t>Strong pipeline of potential new business</a:t>
            </a:r>
          </a:p>
          <a:p>
            <a:pPr>
              <a:lnSpc>
                <a:spcPct val="110000"/>
              </a:lnSpc>
              <a:spcAft>
                <a:spcPts val="1200"/>
              </a:spcAft>
            </a:pPr>
            <a:r>
              <a:rPr lang="en-US" sz="4000" dirty="0">
                <a:solidFill>
                  <a:srgbClr val="3A547C"/>
                </a:solidFill>
              </a:rPr>
              <a:t>Seeing significant improvements in operating efficiencies and weakening Peso</a:t>
            </a:r>
          </a:p>
          <a:p>
            <a:pPr>
              <a:lnSpc>
                <a:spcPct val="110000"/>
              </a:lnSpc>
              <a:spcAft>
                <a:spcPts val="1200"/>
              </a:spcAft>
            </a:pPr>
            <a:r>
              <a:rPr lang="en-US" sz="4000" dirty="0">
                <a:solidFill>
                  <a:srgbClr val="3A547C"/>
                </a:solidFill>
              </a:rPr>
              <a:t>Continuing to rebalance manufacturing across facilities in Mexico, US and Vietnam</a:t>
            </a:r>
          </a:p>
          <a:p>
            <a:pPr>
              <a:lnSpc>
                <a:spcPct val="110000"/>
              </a:lnSpc>
              <a:spcAft>
                <a:spcPts val="1200"/>
              </a:spcAft>
            </a:pPr>
            <a:r>
              <a:rPr lang="en-US" sz="4000" dirty="0">
                <a:solidFill>
                  <a:srgbClr val="3A547C"/>
                </a:solidFill>
              </a:rPr>
              <a:t>Remain encouraged by progress and potential for profitable growth over long term</a:t>
            </a:r>
          </a:p>
        </p:txBody>
      </p:sp>
      <p:sp>
        <p:nvSpPr>
          <p:cNvPr id="3" name="Google Shape;35;p5">
            <a:extLst>
              <a:ext uri="{FF2B5EF4-FFF2-40B4-BE49-F238E27FC236}">
                <a16:creationId xmlns:a16="http://schemas.microsoft.com/office/drawing/2014/main" id="{862DD724-050D-A5CB-BCF3-22938763448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15</a:t>
            </a:fld>
            <a:endParaRPr lang="en-US" dirty="0"/>
          </a:p>
        </p:txBody>
      </p:sp>
    </p:spTree>
    <p:extLst>
      <p:ext uri="{BB962C8B-B14F-4D97-AF65-F5344CB8AC3E}">
        <p14:creationId xmlns:p14="http://schemas.microsoft.com/office/powerpoint/2010/main" val="242057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52600" y="4778587"/>
            <a:ext cx="14630400" cy="2117513"/>
          </a:xfrm>
        </p:spPr>
        <p:txBody>
          <a:bodyPr/>
          <a:lstStyle/>
          <a:p>
            <a:pPr lvl="0"/>
            <a:endParaRPr lang="en-US" dirty="0"/>
          </a:p>
          <a:p>
            <a:pPr lvl="0"/>
            <a:r>
              <a:rPr lang="en-US" dirty="0"/>
              <a:t>Q &amp; A</a:t>
            </a:r>
          </a:p>
        </p:txBody>
      </p:sp>
      <p:sp>
        <p:nvSpPr>
          <p:cNvPr id="2" name="Google Shape;35;p5">
            <a:extLst>
              <a:ext uri="{FF2B5EF4-FFF2-40B4-BE49-F238E27FC236}">
                <a16:creationId xmlns:a16="http://schemas.microsoft.com/office/drawing/2014/main" id="{A2443DBA-1A08-C428-CEE0-6CFD2E1BD2A9}"/>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16</a:t>
            </a:fld>
            <a:endParaRPr lang="en-US" dirty="0"/>
          </a:p>
        </p:txBody>
      </p:sp>
    </p:spTree>
    <p:extLst>
      <p:ext uri="{BB962C8B-B14F-4D97-AF65-F5344CB8AC3E}">
        <p14:creationId xmlns:p14="http://schemas.microsoft.com/office/powerpoint/2010/main" val="3930751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Management On Call Today</a:t>
            </a:r>
          </a:p>
        </p:txBody>
      </p:sp>
      <p:sp>
        <p:nvSpPr>
          <p:cNvPr id="3" name="Text Placeholder 2"/>
          <p:cNvSpPr>
            <a:spLocks noGrp="1"/>
          </p:cNvSpPr>
          <p:nvPr>
            <p:ph type="body" sz="quarter" idx="11"/>
          </p:nvPr>
        </p:nvSpPr>
        <p:spPr>
          <a:xfrm>
            <a:off x="1961029" y="7505700"/>
            <a:ext cx="6629400" cy="1828800"/>
          </a:xfrm>
        </p:spPr>
        <p:txBody>
          <a:bodyPr>
            <a:normAutofit/>
          </a:bodyPr>
          <a:lstStyle/>
          <a:p>
            <a:pPr marL="0" indent="0" algn="ctr">
              <a:buNone/>
            </a:pPr>
            <a:r>
              <a:rPr lang="en-US" sz="4000" b="1" dirty="0">
                <a:solidFill>
                  <a:srgbClr val="3A547C"/>
                </a:solidFill>
              </a:rPr>
              <a:t>Brett Larsen</a:t>
            </a:r>
          </a:p>
          <a:p>
            <a:pPr marL="0" indent="0" algn="ctr">
              <a:buNone/>
            </a:pPr>
            <a:r>
              <a:rPr lang="en-US" sz="4000" b="1" dirty="0">
                <a:solidFill>
                  <a:srgbClr val="3A547C"/>
                </a:solidFill>
              </a:rPr>
              <a:t>President and CEO</a:t>
            </a:r>
          </a:p>
        </p:txBody>
      </p:sp>
      <p:sp>
        <p:nvSpPr>
          <p:cNvPr id="5" name="Text Placeholder 2">
            <a:extLst>
              <a:ext uri="{FF2B5EF4-FFF2-40B4-BE49-F238E27FC236}">
                <a16:creationId xmlns:a16="http://schemas.microsoft.com/office/drawing/2014/main" id="{74FDFA5D-0FA8-7030-1396-FCD8CAAF3CEE}"/>
              </a:ext>
            </a:extLst>
          </p:cNvPr>
          <p:cNvSpPr txBox="1">
            <a:spLocks/>
          </p:cNvSpPr>
          <p:nvPr/>
        </p:nvSpPr>
        <p:spPr>
          <a:xfrm>
            <a:off x="8362950" y="7505700"/>
            <a:ext cx="6629400" cy="1828800"/>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rgbClr val="F98A3C"/>
                </a:solidFill>
                <a:latin typeface="Microsoft Sans Serif" panose="020B0604020202020204" pitchFamily="34" charset="0"/>
                <a:ea typeface="+mn-ea"/>
                <a:cs typeface="Microsoft Sans Serif" panose="020B0604020202020204" pitchFamily="34" charset="0"/>
              </a:defRPr>
            </a:lvl1pPr>
            <a:lvl2pPr marL="914400" indent="-457200" algn="l" defTabSz="914400" rtl="0" eaLnBrk="1" latinLnBrk="0" hangingPunct="1">
              <a:lnSpc>
                <a:spcPct val="90000"/>
              </a:lnSpc>
              <a:spcBef>
                <a:spcPts val="500"/>
              </a:spcBef>
              <a:buFont typeface="Arial" panose="020B0604020202020204" pitchFamily="34" charset="0"/>
              <a:buChar char="•"/>
              <a:defRPr sz="3000" kern="1200">
                <a:solidFill>
                  <a:srgbClr val="3A547C"/>
                </a:solidFill>
                <a:latin typeface="Microsoft Sans Serif" panose="020B0604020202020204" pitchFamily="34" charset="0"/>
                <a:ea typeface="+mn-ea"/>
                <a:cs typeface="Microsoft Sans Serif"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2800" kern="1200">
                <a:solidFill>
                  <a:srgbClr val="3A547C"/>
                </a:solidFill>
                <a:latin typeface="Microsoft Sans Serif" panose="020B0604020202020204" pitchFamily="34" charset="0"/>
                <a:ea typeface="+mn-ea"/>
                <a:cs typeface="Microsoft Sans Serif" panose="020B0604020202020204" pitchFamily="34" charset="0"/>
              </a:defRPr>
            </a:lvl3pPr>
            <a:lvl4pPr marL="1714500" indent="-342900" algn="l" defTabSz="914400" rtl="0" eaLnBrk="1" latinLnBrk="0" hangingPunct="1">
              <a:lnSpc>
                <a:spcPct val="90000"/>
              </a:lnSpc>
              <a:spcBef>
                <a:spcPts val="500"/>
              </a:spcBef>
              <a:buFont typeface="Arial" panose="020B0604020202020204" pitchFamily="34" charset="0"/>
              <a:buChar char="•"/>
              <a:defRPr sz="2600" kern="1200">
                <a:solidFill>
                  <a:srgbClr val="3A547C"/>
                </a:solidFill>
                <a:latin typeface="Microsoft Sans Serif" panose="020B0604020202020204" pitchFamily="34" charset="0"/>
                <a:ea typeface="+mn-ea"/>
                <a:cs typeface="Microsoft Sans Serif" panose="020B0604020202020204" pitchFamily="34" charset="0"/>
              </a:defRPr>
            </a:lvl4pPr>
            <a:lvl5pPr marL="2171700" indent="-342900" algn="l" defTabSz="914400" rtl="0" eaLnBrk="1" latinLnBrk="0" hangingPunct="1">
              <a:lnSpc>
                <a:spcPct val="90000"/>
              </a:lnSpc>
              <a:spcBef>
                <a:spcPts val="500"/>
              </a:spcBef>
              <a:buFont typeface="Arial" panose="020B0604020202020204" pitchFamily="34" charset="0"/>
              <a:buChar char="•"/>
              <a:defRPr sz="2400" kern="1200">
                <a:solidFill>
                  <a:srgbClr val="3A547C"/>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3A547C"/>
                </a:solidFill>
              </a:rPr>
              <a:t>Tony Voorhees</a:t>
            </a:r>
          </a:p>
          <a:p>
            <a:pPr marL="0" indent="0" algn="ctr">
              <a:buNone/>
            </a:pPr>
            <a:r>
              <a:rPr lang="en-US" sz="4000" b="1" dirty="0">
                <a:solidFill>
                  <a:srgbClr val="3A547C"/>
                </a:solidFill>
              </a:rPr>
              <a:t>CFO</a:t>
            </a:r>
          </a:p>
        </p:txBody>
      </p:sp>
      <p:sp>
        <p:nvSpPr>
          <p:cNvPr id="7" name="Google Shape;35;p5">
            <a:extLst>
              <a:ext uri="{FF2B5EF4-FFF2-40B4-BE49-F238E27FC236}">
                <a16:creationId xmlns:a16="http://schemas.microsoft.com/office/drawing/2014/main" id="{C7B33571-5F03-7623-07E1-8F03CAE8D7D9}"/>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2</a:t>
            </a:fld>
            <a:endParaRPr lang="en-US"/>
          </a:p>
        </p:txBody>
      </p:sp>
      <p:pic>
        <p:nvPicPr>
          <p:cNvPr id="8" name="Picture 7">
            <a:extLst>
              <a:ext uri="{FF2B5EF4-FFF2-40B4-BE49-F238E27FC236}">
                <a16:creationId xmlns:a16="http://schemas.microsoft.com/office/drawing/2014/main" id="{A487018D-316E-82A8-FB92-0DF9E7B12A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9076"/>
          <a:stretch/>
        </p:blipFill>
        <p:spPr>
          <a:xfrm>
            <a:off x="3004016" y="2747682"/>
            <a:ext cx="4543426" cy="4296512"/>
          </a:xfrm>
          <a:prstGeom prst="rect">
            <a:avLst/>
          </a:prstGeom>
          <a:noFill/>
          <a:ln>
            <a:solidFill>
              <a:srgbClr val="F98A3C"/>
            </a:solidFill>
          </a:ln>
        </p:spPr>
      </p:pic>
      <p:pic>
        <p:nvPicPr>
          <p:cNvPr id="10" name="Picture 9">
            <a:extLst>
              <a:ext uri="{FF2B5EF4-FFF2-40B4-BE49-F238E27FC236}">
                <a16:creationId xmlns:a16="http://schemas.microsoft.com/office/drawing/2014/main" id="{C47B1C16-555B-B693-30F0-62FC8D6DA8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076"/>
          <a:stretch/>
        </p:blipFill>
        <p:spPr>
          <a:xfrm>
            <a:off x="9405937" y="2747682"/>
            <a:ext cx="4543425" cy="4296512"/>
          </a:xfrm>
          <a:prstGeom prst="rect">
            <a:avLst/>
          </a:prstGeom>
          <a:noFill/>
          <a:ln>
            <a:solidFill>
              <a:srgbClr val="F98A3C"/>
            </a:solidFill>
          </a:ln>
        </p:spPr>
      </p:pic>
    </p:spTree>
    <p:extLst>
      <p:ext uri="{BB962C8B-B14F-4D97-AF65-F5344CB8AC3E}">
        <p14:creationId xmlns:p14="http://schemas.microsoft.com/office/powerpoint/2010/main" val="872732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Notices and Disclaimers</a:t>
            </a:r>
          </a:p>
        </p:txBody>
      </p:sp>
      <p:sp>
        <p:nvSpPr>
          <p:cNvPr id="3" name="Text Placeholder 2"/>
          <p:cNvSpPr>
            <a:spLocks noGrp="1"/>
          </p:cNvSpPr>
          <p:nvPr>
            <p:ph type="body" sz="quarter" idx="11"/>
          </p:nvPr>
        </p:nvSpPr>
        <p:spPr>
          <a:xfrm>
            <a:off x="914400" y="1409700"/>
            <a:ext cx="15544800" cy="8001000"/>
          </a:xfrm>
        </p:spPr>
        <p:txBody>
          <a:bodyPr>
            <a:normAutofit/>
          </a:bodyPr>
          <a:lstStyle/>
          <a:p>
            <a:pPr marL="0" indent="0">
              <a:lnSpc>
                <a:spcPct val="110000"/>
              </a:lnSpc>
              <a:buNone/>
            </a:pPr>
            <a:r>
              <a:rPr lang="en-US" sz="1600" b="1" dirty="0">
                <a:solidFill>
                  <a:srgbClr val="3A547C"/>
                </a:solidFill>
              </a:rPr>
              <a:t>Forward-Looking Statements</a:t>
            </a:r>
          </a:p>
          <a:p>
            <a:pPr marL="0" indent="0">
              <a:lnSpc>
                <a:spcPct val="110000"/>
              </a:lnSpc>
              <a:buNone/>
            </a:pPr>
            <a:r>
              <a:rPr lang="en-US" sz="1600" dirty="0">
                <a:solidFill>
                  <a:srgbClr val="3A547C"/>
                </a:solidFill>
              </a:rPr>
              <a:t>Some of the statements in this presentation are forward-looking statements within the meaning of the Private Securities Litigation Reform Act of 1995. Forward-looking statements include, but are not limited to those including such words as aims, anticipates, believes, continues, estimates, expects, hopes, intends, plans, predicts, projects, targets, will, or would, similar verbs, or nouns corresponding to such verbs, which may be forward looking. Forward-looking statements also include other passages that are relevant to expected future events, performances, and actions or that can only be fully evaluated by events that will occur in the future. Forward-looking statements in this presentation include, without limitation, the Company’s statements regarding its expectations with respect to financial conditions and results, including revenue and earnings, cost savings from headcount reduction and the Mexican Peso exchange rate, demand for certain products and the effectiveness of some of its programs, business from customers and programs, and impacts from operational streamlining and efficiencies. There are many factors, risks and uncertainties that could cause actual results to differ materially from those predicted or projected in forward-looking statements, including but not limited to: the future of the global economic environment and its impact on our customers and suppliers; the availability of components from the supply chain; the availability of a healthy workforce; the accuracy of suppliers’ and customers’ forecasts; development and success of customers’ programs and products; timing and effectiveness of ramping of new programs; success of new-product introductions; the risk of legal proceedings or governmental investigations relating to the previously reported financial statement restatements and related material weaknesses, the May 2024 cybersecurity incident and the subject of the internal investigation by the Company’s Audit Committee and related or other unrelated matters; acquisitions or divestitures of operations or facilities; technology advances; changes in pricing policies by the Company, its competitors, customers or suppliers; impact of new governmental legislation and regulation, including tax reform, tariffs and related activities, such trade negotiations and other risks; and other factors, risks, and uncertainties detailed from time to time in the Company’s SEC filings.</a:t>
            </a:r>
          </a:p>
          <a:p>
            <a:pPr marL="0" indent="0">
              <a:lnSpc>
                <a:spcPct val="110000"/>
              </a:lnSpc>
              <a:buNone/>
            </a:pPr>
            <a:r>
              <a:rPr lang="en-US" sz="1600" b="1" dirty="0">
                <a:solidFill>
                  <a:srgbClr val="3A547C"/>
                </a:solidFill>
              </a:rPr>
              <a:t>Available Information and Risk Factors</a:t>
            </a:r>
            <a:endParaRPr lang="en-US" sz="1600" dirty="0">
              <a:solidFill>
                <a:srgbClr val="3A547C"/>
              </a:solidFill>
            </a:endParaRPr>
          </a:p>
          <a:p>
            <a:pPr marL="0" indent="0">
              <a:lnSpc>
                <a:spcPct val="110000"/>
              </a:lnSpc>
              <a:buNone/>
            </a:pPr>
            <a:r>
              <a:rPr lang="en-US" sz="1600" dirty="0">
                <a:solidFill>
                  <a:srgbClr val="3A547C"/>
                </a:solidFill>
              </a:rPr>
              <a:t>We file annual, quarterly and current reports and other information with the SEC. The SEC filings are available on our website (</a:t>
            </a:r>
            <a:r>
              <a:rPr lang="en-US" sz="1600" dirty="0">
                <a:solidFill>
                  <a:srgbClr val="3A547C"/>
                </a:solidFill>
                <a:hlinkClick r:id="rId2"/>
              </a:rPr>
              <a:t>www.keytronic.com/investor-relations/sec-filings/</a:t>
            </a:r>
            <a:r>
              <a:rPr lang="en-US" sz="1600" dirty="0">
                <a:solidFill>
                  <a:srgbClr val="3A547C"/>
                </a:solidFill>
              </a:rPr>
              <a:t>) and at the SEC’s website (</a:t>
            </a:r>
            <a:r>
              <a:rPr lang="en-US" sz="1600" dirty="0">
                <a:solidFill>
                  <a:srgbClr val="3A547C"/>
                </a:solidFill>
                <a:hlinkClick r:id="rId3"/>
              </a:rPr>
              <a:t>www.sec.gov</a:t>
            </a:r>
            <a:r>
              <a:rPr lang="en-US" sz="1600" dirty="0">
                <a:solidFill>
                  <a:srgbClr val="3A547C"/>
                </a:solidFill>
              </a:rPr>
              <a:t>). These filings describe some of the risks and uncertainties that could affect our business and cause our actual results to differ materially from past or projected results. You should review these filings as they may contain important information about us and our business.</a:t>
            </a:r>
          </a:p>
          <a:p>
            <a:pPr marL="0" indent="0">
              <a:lnSpc>
                <a:spcPct val="110000"/>
              </a:lnSpc>
              <a:buNone/>
            </a:pPr>
            <a:r>
              <a:rPr lang="en-US" sz="1600" b="1" dirty="0">
                <a:solidFill>
                  <a:srgbClr val="3A547C"/>
                </a:solidFill>
              </a:rPr>
              <a:t>Non-GAAP Financial Measures</a:t>
            </a:r>
            <a:endParaRPr lang="en-US" sz="1600" dirty="0">
              <a:solidFill>
                <a:srgbClr val="3A547C"/>
              </a:solidFill>
            </a:endParaRPr>
          </a:p>
          <a:p>
            <a:pPr marL="0" indent="0">
              <a:lnSpc>
                <a:spcPct val="110000"/>
              </a:lnSpc>
              <a:buNone/>
            </a:pPr>
            <a:r>
              <a:rPr lang="en-US" sz="1600" dirty="0">
                <a:solidFill>
                  <a:srgbClr val="3A547C"/>
                </a:solidFill>
              </a:rPr>
              <a:t>This presentation contains certain non-GAAP financial measures, adjusted net income and adjusted net income per share. We provide these non-GAAP financial measures because we believe they provide greater transparency related to our core operations and represent supplemental information used by management in its financial and operational decision making. Additional information about, and reconciliations of, these measures are provided in our earnings release, which is posted to the investor relations section of our website: </a:t>
            </a:r>
            <a:r>
              <a:rPr lang="en-US" sz="1600" dirty="0">
                <a:solidFill>
                  <a:srgbClr val="3A547C"/>
                </a:solidFill>
                <a:hlinkClick r:id="rId4"/>
              </a:rPr>
              <a:t>www.keytronic.com/investor-relations/press-releases/</a:t>
            </a:r>
            <a:r>
              <a:rPr lang="en-US" sz="1600" dirty="0">
                <a:solidFill>
                  <a:srgbClr val="3A547C"/>
                </a:solidFill>
              </a:rPr>
              <a:t>.</a:t>
            </a:r>
          </a:p>
        </p:txBody>
      </p:sp>
      <p:sp>
        <p:nvSpPr>
          <p:cNvPr id="4" name="Google Shape;35;p5">
            <a:extLst>
              <a:ext uri="{FF2B5EF4-FFF2-40B4-BE49-F238E27FC236}">
                <a16:creationId xmlns:a16="http://schemas.microsoft.com/office/drawing/2014/main" id="{DF597BEB-13E8-BBD0-4BD8-4B1E4F0297F5}"/>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3</a:t>
            </a:fld>
            <a:endParaRPr lang="en-US"/>
          </a:p>
        </p:txBody>
      </p:sp>
    </p:spTree>
    <p:extLst>
      <p:ext uri="{BB962C8B-B14F-4D97-AF65-F5344CB8AC3E}">
        <p14:creationId xmlns:p14="http://schemas.microsoft.com/office/powerpoint/2010/main" val="4158492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Revenue Highlights</a:t>
            </a:r>
          </a:p>
        </p:txBody>
      </p:sp>
      <p:graphicFrame>
        <p:nvGraphicFramePr>
          <p:cNvPr id="4" name="Table 3">
            <a:extLst>
              <a:ext uri="{FF2B5EF4-FFF2-40B4-BE49-F238E27FC236}">
                <a16:creationId xmlns:a16="http://schemas.microsoft.com/office/drawing/2014/main" id="{6282AAD6-8F6D-4F25-DDDF-949F4287CC44}"/>
              </a:ext>
            </a:extLst>
          </p:cNvPr>
          <p:cNvGraphicFramePr>
            <a:graphicFrameLocks noGrp="1"/>
          </p:cNvGraphicFramePr>
          <p:nvPr>
            <p:extLst>
              <p:ext uri="{D42A27DB-BD31-4B8C-83A1-F6EECF244321}">
                <p14:modId xmlns:p14="http://schemas.microsoft.com/office/powerpoint/2010/main" val="4236393367"/>
              </p:ext>
            </p:extLst>
          </p:nvPr>
        </p:nvGraphicFramePr>
        <p:xfrm>
          <a:off x="2895600" y="2857500"/>
          <a:ext cx="11582400" cy="2323300"/>
        </p:xfrm>
        <a:graphic>
          <a:graphicData uri="http://schemas.openxmlformats.org/drawingml/2006/table">
            <a:tbl>
              <a:tblPr firstRow="1" bandRow="1">
                <a:tableStyleId>{F5AB1C69-6EDB-4FF4-983F-18BD219EF322}</a:tableStyleId>
              </a:tblPr>
              <a:tblGrid>
                <a:gridCol w="5029200">
                  <a:extLst>
                    <a:ext uri="{9D8B030D-6E8A-4147-A177-3AD203B41FA5}">
                      <a16:colId xmlns:a16="http://schemas.microsoft.com/office/drawing/2014/main" val="4147213124"/>
                    </a:ext>
                  </a:extLst>
                </a:gridCol>
                <a:gridCol w="3124200">
                  <a:extLst>
                    <a:ext uri="{9D8B030D-6E8A-4147-A177-3AD203B41FA5}">
                      <a16:colId xmlns:a16="http://schemas.microsoft.com/office/drawing/2014/main" val="962937832"/>
                    </a:ext>
                  </a:extLst>
                </a:gridCol>
                <a:gridCol w="3429000">
                  <a:extLst>
                    <a:ext uri="{9D8B030D-6E8A-4147-A177-3AD203B41FA5}">
                      <a16:colId xmlns:a16="http://schemas.microsoft.com/office/drawing/2014/main" val="948323974"/>
                    </a:ext>
                  </a:extLst>
                </a:gridCol>
              </a:tblGrid>
              <a:tr h="1452515">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Q1-FY2025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Q1-FY2024</a:t>
                      </a:r>
                    </a:p>
                  </a:txBody>
                  <a:tcPr anchor="b"/>
                </a:tc>
                <a:extLst>
                  <a:ext uri="{0D108BD9-81ED-4DB2-BD59-A6C34878D82A}">
                    <a16:rowId xmlns:a16="http://schemas.microsoft.com/office/drawing/2014/main" val="141497717"/>
                  </a:ext>
                </a:extLst>
              </a:tr>
              <a:tr h="870785">
                <a:tc>
                  <a:txBody>
                    <a:bodyPr/>
                    <a:lstStyle/>
                    <a:p>
                      <a:r>
                        <a:rPr lang="en-US" sz="3600" dirty="0"/>
                        <a:t>Revenue</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$131.6M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$150.1M</a:t>
                      </a:r>
                    </a:p>
                  </a:txBody>
                  <a:tcPr anchor="ctr"/>
                </a:tc>
                <a:extLst>
                  <a:ext uri="{0D108BD9-81ED-4DB2-BD59-A6C34878D82A}">
                    <a16:rowId xmlns:a16="http://schemas.microsoft.com/office/drawing/2014/main" val="2350926835"/>
                  </a:ext>
                </a:extLst>
              </a:tr>
            </a:tbl>
          </a:graphicData>
        </a:graphic>
      </p:graphicFrame>
      <p:sp>
        <p:nvSpPr>
          <p:cNvPr id="3" name="Google Shape;35;p5">
            <a:extLst>
              <a:ext uri="{FF2B5EF4-FFF2-40B4-BE49-F238E27FC236}">
                <a16:creationId xmlns:a16="http://schemas.microsoft.com/office/drawing/2014/main" id="{7167C1B5-D63A-4A47-DCD7-7F7990FA58BF}"/>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4</a:t>
            </a:fld>
            <a:endParaRPr lang="en-US"/>
          </a:p>
        </p:txBody>
      </p:sp>
      <p:sp>
        <p:nvSpPr>
          <p:cNvPr id="5" name="TextBox 4">
            <a:extLst>
              <a:ext uri="{FF2B5EF4-FFF2-40B4-BE49-F238E27FC236}">
                <a16:creationId xmlns:a16="http://schemas.microsoft.com/office/drawing/2014/main" id="{BB18B8C2-DDFE-3BBA-0BB8-2E0D271B47CE}"/>
              </a:ext>
            </a:extLst>
          </p:cNvPr>
          <p:cNvSpPr txBox="1"/>
          <p:nvPr/>
        </p:nvSpPr>
        <p:spPr>
          <a:xfrm>
            <a:off x="2743200" y="5829300"/>
            <a:ext cx="11582400" cy="3483005"/>
          </a:xfrm>
          <a:prstGeom prst="rect">
            <a:avLst/>
          </a:prstGeom>
          <a:noFill/>
        </p:spPr>
        <p:txBody>
          <a:bodyPr wrap="square" rtlCol="0">
            <a:spAutoFit/>
          </a:bodyPr>
          <a:lstStyle/>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Approximately $9M of revenue impacted by customer-driven design and qualification delays of 3 programs.</a:t>
            </a:r>
          </a:p>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Delays resolved and shipments have resumed in the second quarter.  </a:t>
            </a:r>
          </a:p>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Production in Mexico facilities increased by approximately 10% sequentially from the prior quarter </a:t>
            </a:r>
          </a:p>
        </p:txBody>
      </p:sp>
    </p:spTree>
    <p:extLst>
      <p:ext uri="{BB962C8B-B14F-4D97-AF65-F5344CB8AC3E}">
        <p14:creationId xmlns:p14="http://schemas.microsoft.com/office/powerpoint/2010/main" val="271581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Margin Improvement</a:t>
            </a:r>
          </a:p>
        </p:txBody>
      </p:sp>
      <p:graphicFrame>
        <p:nvGraphicFramePr>
          <p:cNvPr id="4" name="Table 3">
            <a:extLst>
              <a:ext uri="{FF2B5EF4-FFF2-40B4-BE49-F238E27FC236}">
                <a16:creationId xmlns:a16="http://schemas.microsoft.com/office/drawing/2014/main" id="{A4EF2E06-DFFD-39C2-74D6-3D5D8935907E}"/>
              </a:ext>
            </a:extLst>
          </p:cNvPr>
          <p:cNvGraphicFramePr>
            <a:graphicFrameLocks noGrp="1"/>
          </p:cNvGraphicFramePr>
          <p:nvPr>
            <p:extLst>
              <p:ext uri="{D42A27DB-BD31-4B8C-83A1-F6EECF244321}">
                <p14:modId xmlns:p14="http://schemas.microsoft.com/office/powerpoint/2010/main" val="1994189026"/>
              </p:ext>
            </p:extLst>
          </p:nvPr>
        </p:nvGraphicFramePr>
        <p:xfrm>
          <a:off x="2743200" y="3497580"/>
          <a:ext cx="12192000" cy="3291840"/>
        </p:xfrm>
        <a:graphic>
          <a:graphicData uri="http://schemas.openxmlformats.org/drawingml/2006/table">
            <a:tbl>
              <a:tblPr firstRow="1" bandRow="1">
                <a:tableStyleId>{F5AB1C69-6EDB-4FF4-983F-18BD219EF322}</a:tableStyleId>
              </a:tblPr>
              <a:tblGrid>
                <a:gridCol w="5715000">
                  <a:extLst>
                    <a:ext uri="{9D8B030D-6E8A-4147-A177-3AD203B41FA5}">
                      <a16:colId xmlns:a16="http://schemas.microsoft.com/office/drawing/2014/main" val="4147213124"/>
                    </a:ext>
                  </a:extLst>
                </a:gridCol>
                <a:gridCol w="3505200">
                  <a:extLst>
                    <a:ext uri="{9D8B030D-6E8A-4147-A177-3AD203B41FA5}">
                      <a16:colId xmlns:a16="http://schemas.microsoft.com/office/drawing/2014/main" val="962937832"/>
                    </a:ext>
                  </a:extLst>
                </a:gridCol>
                <a:gridCol w="2971800">
                  <a:extLst>
                    <a:ext uri="{9D8B030D-6E8A-4147-A177-3AD203B41FA5}">
                      <a16:colId xmlns:a16="http://schemas.microsoft.com/office/drawing/2014/main" val="948323974"/>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Q1-FY2025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Q1-FY2024</a:t>
                      </a:r>
                    </a:p>
                  </a:txBody>
                  <a:tcPr anchor="b"/>
                </a:tc>
                <a:extLst>
                  <a:ext uri="{0D108BD9-81ED-4DB2-BD59-A6C34878D82A}">
                    <a16:rowId xmlns:a16="http://schemas.microsoft.com/office/drawing/2014/main" val="141497717"/>
                  </a:ext>
                </a:extLst>
              </a:tr>
              <a:tr h="990600">
                <a:tc>
                  <a:txBody>
                    <a:bodyPr/>
                    <a:lstStyle/>
                    <a:p>
                      <a:r>
                        <a:rPr lang="en-US" sz="2800" dirty="0"/>
                        <a:t>Gross Margin</a:t>
                      </a:r>
                    </a:p>
                  </a:txBody>
                  <a:tcPr anchor="ctr"/>
                </a:tc>
                <a:tc>
                  <a:txBody>
                    <a:bodyPr/>
                    <a:lstStyle/>
                    <a:p>
                      <a:pPr marL="0" algn="ctr" defTabSz="914400" rtl="0" eaLnBrk="1" latinLnBrk="0" hangingPunct="1"/>
                      <a:r>
                        <a:rPr lang="en-US" sz="2800" kern="1200" dirty="0">
                          <a:solidFill>
                            <a:schemeClr val="dk1"/>
                          </a:solidFill>
                          <a:latin typeface="+mn-lt"/>
                          <a:ea typeface="+mn-ea"/>
                          <a:cs typeface="+mn-cs"/>
                        </a:rPr>
                        <a:t>10.1%</a:t>
                      </a:r>
                    </a:p>
                  </a:txBody>
                  <a:tcPr anchor="ctr"/>
                </a:tc>
                <a:tc>
                  <a:txBody>
                    <a:bodyPr/>
                    <a:lstStyle/>
                    <a:p>
                      <a:pPr marL="0" algn="ctr" defTabSz="914400" rtl="0" eaLnBrk="1" latinLnBrk="0" hangingPunct="1"/>
                      <a:r>
                        <a:rPr lang="en-US" sz="2800" kern="1200" dirty="0">
                          <a:solidFill>
                            <a:schemeClr val="dk1"/>
                          </a:solidFill>
                          <a:latin typeface="+mn-lt"/>
                          <a:ea typeface="+mn-ea"/>
                          <a:cs typeface="+mn-cs"/>
                        </a:rPr>
                        <a:t>7.2%</a:t>
                      </a:r>
                    </a:p>
                  </a:txBody>
                  <a:tcPr anchor="ctr"/>
                </a:tc>
                <a:extLst>
                  <a:ext uri="{0D108BD9-81ED-4DB2-BD59-A6C34878D82A}">
                    <a16:rowId xmlns:a16="http://schemas.microsoft.com/office/drawing/2014/main" val="2350926835"/>
                  </a:ext>
                </a:extLst>
              </a:tr>
              <a:tr h="990600">
                <a:tc>
                  <a:txBody>
                    <a:bodyPr/>
                    <a:lstStyle/>
                    <a:p>
                      <a:r>
                        <a:rPr lang="en-US" sz="2800" dirty="0"/>
                        <a:t>Operating Margin</a:t>
                      </a:r>
                    </a:p>
                  </a:txBody>
                  <a:tcPr anchor="ctr"/>
                </a:tc>
                <a:tc>
                  <a:txBody>
                    <a:bodyPr/>
                    <a:lstStyle/>
                    <a:p>
                      <a:pPr marL="0" algn="ctr" defTabSz="914400" rtl="0" eaLnBrk="1" latinLnBrk="0" hangingPunct="1"/>
                      <a:r>
                        <a:rPr lang="en-US" sz="2800" kern="1200" dirty="0">
                          <a:solidFill>
                            <a:schemeClr val="dk1"/>
                          </a:solidFill>
                          <a:latin typeface="+mn-lt"/>
                          <a:ea typeface="+mn-ea"/>
                          <a:cs typeface="+mn-cs"/>
                        </a:rPr>
                        <a:t>3.4%</a:t>
                      </a:r>
                    </a:p>
                  </a:txBody>
                  <a:tcPr anchor="ctr"/>
                </a:tc>
                <a:tc>
                  <a:txBody>
                    <a:bodyPr/>
                    <a:lstStyle/>
                    <a:p>
                      <a:pPr marL="0" algn="ctr" defTabSz="914400" rtl="0" eaLnBrk="1" latinLnBrk="0" hangingPunct="1"/>
                      <a:r>
                        <a:rPr lang="en-US" sz="2800" kern="1200" dirty="0">
                          <a:solidFill>
                            <a:schemeClr val="dk1"/>
                          </a:solidFill>
                          <a:latin typeface="+mn-lt"/>
                          <a:ea typeface="+mn-ea"/>
                          <a:cs typeface="+mn-cs"/>
                        </a:rPr>
                        <a:t>2.2%</a:t>
                      </a:r>
                    </a:p>
                  </a:txBody>
                  <a:tcPr anchor="ctr"/>
                </a:tc>
                <a:extLst>
                  <a:ext uri="{0D108BD9-81ED-4DB2-BD59-A6C34878D82A}">
                    <a16:rowId xmlns:a16="http://schemas.microsoft.com/office/drawing/2014/main" val="561704982"/>
                  </a:ext>
                </a:extLst>
              </a:tr>
            </a:tbl>
          </a:graphicData>
        </a:graphic>
      </p:graphicFrame>
      <p:sp>
        <p:nvSpPr>
          <p:cNvPr id="3" name="Google Shape;35;p5">
            <a:extLst>
              <a:ext uri="{FF2B5EF4-FFF2-40B4-BE49-F238E27FC236}">
                <a16:creationId xmlns:a16="http://schemas.microsoft.com/office/drawing/2014/main" id="{A99C102A-FA3C-97B4-BE79-EAF588601328}"/>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5</a:t>
            </a:fld>
            <a:endParaRPr lang="en-US" dirty="0"/>
          </a:p>
        </p:txBody>
      </p:sp>
    </p:spTree>
    <p:extLst>
      <p:ext uri="{BB962C8B-B14F-4D97-AF65-F5344CB8AC3E}">
        <p14:creationId xmlns:p14="http://schemas.microsoft.com/office/powerpoint/2010/main" val="2282218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Earnings – GAAP</a:t>
            </a:r>
          </a:p>
        </p:txBody>
      </p:sp>
      <p:graphicFrame>
        <p:nvGraphicFramePr>
          <p:cNvPr id="4" name="Table 3">
            <a:extLst>
              <a:ext uri="{FF2B5EF4-FFF2-40B4-BE49-F238E27FC236}">
                <a16:creationId xmlns:a16="http://schemas.microsoft.com/office/drawing/2014/main" id="{A4EF2E06-DFFD-39C2-74D6-3D5D8935907E}"/>
              </a:ext>
            </a:extLst>
          </p:cNvPr>
          <p:cNvGraphicFramePr>
            <a:graphicFrameLocks noGrp="1"/>
          </p:cNvGraphicFramePr>
          <p:nvPr>
            <p:extLst>
              <p:ext uri="{D42A27DB-BD31-4B8C-83A1-F6EECF244321}">
                <p14:modId xmlns:p14="http://schemas.microsoft.com/office/powerpoint/2010/main" val="778074997"/>
              </p:ext>
            </p:extLst>
          </p:nvPr>
        </p:nvGraphicFramePr>
        <p:xfrm>
          <a:off x="2458685" y="3684810"/>
          <a:ext cx="12046752" cy="3287490"/>
        </p:xfrm>
        <a:graphic>
          <a:graphicData uri="http://schemas.openxmlformats.org/drawingml/2006/table">
            <a:tbl>
              <a:tblPr firstRow="1" bandRow="1">
                <a:tableStyleId>{F5AB1C69-6EDB-4FF4-983F-18BD219EF322}</a:tableStyleId>
              </a:tblPr>
              <a:tblGrid>
                <a:gridCol w="4475515">
                  <a:extLst>
                    <a:ext uri="{9D8B030D-6E8A-4147-A177-3AD203B41FA5}">
                      <a16:colId xmlns:a16="http://schemas.microsoft.com/office/drawing/2014/main" val="4147213124"/>
                    </a:ext>
                  </a:extLst>
                </a:gridCol>
                <a:gridCol w="4114800">
                  <a:extLst>
                    <a:ext uri="{9D8B030D-6E8A-4147-A177-3AD203B41FA5}">
                      <a16:colId xmlns:a16="http://schemas.microsoft.com/office/drawing/2014/main" val="962937832"/>
                    </a:ext>
                  </a:extLst>
                </a:gridCol>
                <a:gridCol w="3456437">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Q1-FY2025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Q1-FY2024</a:t>
                      </a:r>
                    </a:p>
                  </a:txBody>
                  <a:tcPr anchor="b"/>
                </a:tc>
                <a:extLst>
                  <a:ext uri="{0D108BD9-81ED-4DB2-BD59-A6C34878D82A}">
                    <a16:rowId xmlns:a16="http://schemas.microsoft.com/office/drawing/2014/main" val="52628935"/>
                  </a:ext>
                </a:extLst>
              </a:tr>
              <a:tr h="1214850">
                <a:tc>
                  <a:txBody>
                    <a:bodyPr/>
                    <a:lstStyle/>
                    <a:p>
                      <a:r>
                        <a:rPr lang="en-US" sz="3600" dirty="0"/>
                        <a:t>Net Income</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$1.1M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$0.3M</a:t>
                      </a:r>
                    </a:p>
                  </a:txBody>
                  <a:tcPr anchor="ctr"/>
                </a:tc>
                <a:extLst>
                  <a:ext uri="{0D108BD9-81ED-4DB2-BD59-A6C34878D82A}">
                    <a16:rowId xmlns:a16="http://schemas.microsoft.com/office/drawing/2014/main" val="1973429092"/>
                  </a:ext>
                </a:extLst>
              </a:tr>
              <a:tr h="1371600">
                <a:tc>
                  <a:txBody>
                    <a:bodyPr/>
                    <a:lstStyle/>
                    <a:p>
                      <a:r>
                        <a:rPr lang="en-US" sz="3600" dirty="0"/>
                        <a:t>Net Income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$0.03</a:t>
                      </a:r>
                    </a:p>
                  </a:txBody>
                  <a:tcPr anchor="ctr"/>
                </a:tc>
                <a:extLst>
                  <a:ext uri="{0D108BD9-81ED-4DB2-BD59-A6C34878D82A}">
                    <a16:rowId xmlns:a16="http://schemas.microsoft.com/office/drawing/2014/main" val="1711445889"/>
                  </a:ext>
                </a:extLst>
              </a:tr>
            </a:tbl>
          </a:graphicData>
        </a:graphic>
      </p:graphicFrame>
      <p:sp>
        <p:nvSpPr>
          <p:cNvPr id="3" name="Google Shape;35;p5">
            <a:extLst>
              <a:ext uri="{FF2B5EF4-FFF2-40B4-BE49-F238E27FC236}">
                <a16:creationId xmlns:a16="http://schemas.microsoft.com/office/drawing/2014/main" id="{31F77614-BC71-20F3-40A2-3D90088FC5A1}"/>
              </a:ext>
            </a:extLst>
          </p:cNvPr>
          <p:cNvSpPr txBox="1">
            <a:spLocks/>
          </p:cNvSpPr>
          <p:nvPr/>
        </p:nvSpPr>
        <p:spPr>
          <a:xfrm>
            <a:off x="8116211" y="9876600"/>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6</a:t>
            </a:fld>
            <a:endParaRPr lang="en-US" dirty="0"/>
          </a:p>
        </p:txBody>
      </p:sp>
    </p:spTree>
    <p:extLst>
      <p:ext uri="{BB962C8B-B14F-4D97-AF65-F5344CB8AC3E}">
        <p14:creationId xmlns:p14="http://schemas.microsoft.com/office/powerpoint/2010/main" val="325275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F5CA3C-A4FA-9072-951C-AD7BF07BD1B3}"/>
              </a:ext>
            </a:extLst>
          </p:cNvPr>
          <p:cNvSpPr>
            <a:spLocks noGrp="1"/>
          </p:cNvSpPr>
          <p:nvPr>
            <p:ph type="body" sz="quarter" idx="10"/>
          </p:nvPr>
        </p:nvSpPr>
        <p:spPr/>
        <p:txBody>
          <a:bodyPr/>
          <a:lstStyle/>
          <a:p>
            <a:r>
              <a:rPr lang="en-US" sz="5400" dirty="0"/>
              <a:t>Earnings – Non-GAAP</a:t>
            </a:r>
            <a:endParaRPr lang="en-US" dirty="0"/>
          </a:p>
        </p:txBody>
      </p:sp>
      <p:sp>
        <p:nvSpPr>
          <p:cNvPr id="3" name="Google Shape;35;p5">
            <a:extLst>
              <a:ext uri="{FF2B5EF4-FFF2-40B4-BE49-F238E27FC236}">
                <a16:creationId xmlns:a16="http://schemas.microsoft.com/office/drawing/2014/main" id="{BE6AFC8B-0F51-E25C-79FF-286AEFC45C9B}"/>
              </a:ext>
            </a:extLst>
          </p:cNvPr>
          <p:cNvSpPr txBox="1">
            <a:spLocks/>
          </p:cNvSpPr>
          <p:nvPr/>
        </p:nvSpPr>
        <p:spPr>
          <a:xfrm>
            <a:off x="8116211" y="9876600"/>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7</a:t>
            </a:fld>
            <a:endParaRPr lang="en-US" dirty="0"/>
          </a:p>
        </p:txBody>
      </p:sp>
      <p:graphicFrame>
        <p:nvGraphicFramePr>
          <p:cNvPr id="5" name="Table 4">
            <a:extLst>
              <a:ext uri="{FF2B5EF4-FFF2-40B4-BE49-F238E27FC236}">
                <a16:creationId xmlns:a16="http://schemas.microsoft.com/office/drawing/2014/main" id="{576925B7-1C6D-3AFE-B109-6E26342B379A}"/>
              </a:ext>
            </a:extLst>
          </p:cNvPr>
          <p:cNvGraphicFramePr>
            <a:graphicFrameLocks noGrp="1"/>
          </p:cNvGraphicFramePr>
          <p:nvPr>
            <p:extLst>
              <p:ext uri="{D42A27DB-BD31-4B8C-83A1-F6EECF244321}">
                <p14:modId xmlns:p14="http://schemas.microsoft.com/office/powerpoint/2010/main" val="3770204149"/>
              </p:ext>
            </p:extLst>
          </p:nvPr>
        </p:nvGraphicFramePr>
        <p:xfrm>
          <a:off x="2458685" y="3684810"/>
          <a:ext cx="12046752" cy="3287490"/>
        </p:xfrm>
        <a:graphic>
          <a:graphicData uri="http://schemas.openxmlformats.org/drawingml/2006/table">
            <a:tbl>
              <a:tblPr firstRow="1" bandRow="1">
                <a:tableStyleId>{F5AB1C69-6EDB-4FF4-983F-18BD219EF322}</a:tableStyleId>
              </a:tblPr>
              <a:tblGrid>
                <a:gridCol w="4475515">
                  <a:extLst>
                    <a:ext uri="{9D8B030D-6E8A-4147-A177-3AD203B41FA5}">
                      <a16:colId xmlns:a16="http://schemas.microsoft.com/office/drawing/2014/main" val="4147213124"/>
                    </a:ext>
                  </a:extLst>
                </a:gridCol>
                <a:gridCol w="4114800">
                  <a:extLst>
                    <a:ext uri="{9D8B030D-6E8A-4147-A177-3AD203B41FA5}">
                      <a16:colId xmlns:a16="http://schemas.microsoft.com/office/drawing/2014/main" val="962937832"/>
                    </a:ext>
                  </a:extLst>
                </a:gridCol>
                <a:gridCol w="3456437">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Q1-FY2025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Q1-FY2024</a:t>
                      </a:r>
                    </a:p>
                  </a:txBody>
                  <a:tcPr anchor="b"/>
                </a:tc>
                <a:extLst>
                  <a:ext uri="{0D108BD9-81ED-4DB2-BD59-A6C34878D82A}">
                    <a16:rowId xmlns:a16="http://schemas.microsoft.com/office/drawing/2014/main" val="52628935"/>
                  </a:ext>
                </a:extLst>
              </a:tr>
              <a:tr h="1214850">
                <a:tc>
                  <a:txBody>
                    <a:bodyPr/>
                    <a:lstStyle/>
                    <a:p>
                      <a:r>
                        <a:rPr lang="en-US" sz="3600" dirty="0"/>
                        <a:t>Adjusted Net Income</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$1.2M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$0.0M</a:t>
                      </a:r>
                    </a:p>
                  </a:txBody>
                  <a:tcPr anchor="ctr"/>
                </a:tc>
                <a:extLst>
                  <a:ext uri="{0D108BD9-81ED-4DB2-BD59-A6C34878D82A}">
                    <a16:rowId xmlns:a16="http://schemas.microsoft.com/office/drawing/2014/main" val="1973429092"/>
                  </a:ext>
                </a:extLst>
              </a:tr>
              <a:tr h="1371600">
                <a:tc>
                  <a:txBody>
                    <a:bodyPr/>
                    <a:lstStyle/>
                    <a:p>
                      <a:r>
                        <a:rPr lang="en-US" sz="3600" dirty="0"/>
                        <a:t>Adjusted Net Income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$0.00</a:t>
                      </a:r>
                    </a:p>
                  </a:txBody>
                  <a:tcPr anchor="ctr"/>
                </a:tc>
                <a:extLst>
                  <a:ext uri="{0D108BD9-81ED-4DB2-BD59-A6C34878D82A}">
                    <a16:rowId xmlns:a16="http://schemas.microsoft.com/office/drawing/2014/main" val="1711445889"/>
                  </a:ext>
                </a:extLst>
              </a:tr>
            </a:tbl>
          </a:graphicData>
        </a:graphic>
      </p:graphicFrame>
    </p:spTree>
    <p:extLst>
      <p:ext uri="{BB962C8B-B14F-4D97-AF65-F5344CB8AC3E}">
        <p14:creationId xmlns:p14="http://schemas.microsoft.com/office/powerpoint/2010/main" val="3633718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Balance Sheet and </a:t>
            </a:r>
            <a:r>
              <a:rPr lang="en-US" sz="5400" dirty="0" err="1"/>
              <a:t>CapEx</a:t>
            </a:r>
            <a:r>
              <a:rPr lang="en-US" sz="5400" dirty="0"/>
              <a:t> Highlights</a:t>
            </a:r>
          </a:p>
        </p:txBody>
      </p:sp>
      <p:graphicFrame>
        <p:nvGraphicFramePr>
          <p:cNvPr id="5" name="Table 4">
            <a:extLst>
              <a:ext uri="{FF2B5EF4-FFF2-40B4-BE49-F238E27FC236}">
                <a16:creationId xmlns:a16="http://schemas.microsoft.com/office/drawing/2014/main" id="{C9E01F56-4BF6-C1BB-77EF-F13F2B44356F}"/>
              </a:ext>
            </a:extLst>
          </p:cNvPr>
          <p:cNvGraphicFramePr>
            <a:graphicFrameLocks noGrp="1"/>
          </p:cNvGraphicFramePr>
          <p:nvPr>
            <p:extLst>
              <p:ext uri="{D42A27DB-BD31-4B8C-83A1-F6EECF244321}">
                <p14:modId xmlns:p14="http://schemas.microsoft.com/office/powerpoint/2010/main" val="1370181619"/>
              </p:ext>
            </p:extLst>
          </p:nvPr>
        </p:nvGraphicFramePr>
        <p:xfrm>
          <a:off x="2386061" y="2095500"/>
          <a:ext cx="12192000" cy="6827520"/>
        </p:xfrm>
        <a:graphic>
          <a:graphicData uri="http://schemas.openxmlformats.org/drawingml/2006/table">
            <a:tbl>
              <a:tblPr firstRow="1" bandRow="1">
                <a:tableStyleId>{F5AB1C69-6EDB-4FF4-983F-18BD219EF322}</a:tableStyleId>
              </a:tblPr>
              <a:tblGrid>
                <a:gridCol w="4191000">
                  <a:extLst>
                    <a:ext uri="{9D8B030D-6E8A-4147-A177-3AD203B41FA5}">
                      <a16:colId xmlns:a16="http://schemas.microsoft.com/office/drawing/2014/main" val="4147213124"/>
                    </a:ext>
                  </a:extLst>
                </a:gridCol>
                <a:gridCol w="2819400">
                  <a:extLst>
                    <a:ext uri="{9D8B030D-6E8A-4147-A177-3AD203B41FA5}">
                      <a16:colId xmlns:a16="http://schemas.microsoft.com/office/drawing/2014/main" val="962937832"/>
                    </a:ext>
                  </a:extLst>
                </a:gridCol>
                <a:gridCol w="2792213">
                  <a:extLst>
                    <a:ext uri="{9D8B030D-6E8A-4147-A177-3AD203B41FA5}">
                      <a16:colId xmlns:a16="http://schemas.microsoft.com/office/drawing/2014/main" val="948323974"/>
                    </a:ext>
                  </a:extLst>
                </a:gridCol>
                <a:gridCol w="2389387">
                  <a:extLst>
                    <a:ext uri="{9D8B030D-6E8A-4147-A177-3AD203B41FA5}">
                      <a16:colId xmlns:a16="http://schemas.microsoft.com/office/drawing/2014/main" val="96655697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Q1-FY2025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Q1-FY2024</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 Change</a:t>
                      </a:r>
                    </a:p>
                  </a:txBody>
                  <a:tcPr anchor="b"/>
                </a:tc>
                <a:extLst>
                  <a:ext uri="{0D108BD9-81ED-4DB2-BD59-A6C34878D82A}">
                    <a16:rowId xmlns:a16="http://schemas.microsoft.com/office/drawing/2014/main" val="141497717"/>
                  </a:ext>
                </a:extLst>
              </a:tr>
              <a:tr h="990600">
                <a:tc>
                  <a:txBody>
                    <a:bodyPr/>
                    <a:lstStyle/>
                    <a:p>
                      <a:r>
                        <a:rPr lang="en-US" sz="3200" dirty="0"/>
                        <a:t>Inventory</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$95.9M</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$126.8M</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-24%</a:t>
                      </a:r>
                    </a:p>
                  </a:txBody>
                  <a:tcPr anchor="ctr"/>
                </a:tc>
                <a:extLst>
                  <a:ext uri="{0D108BD9-81ED-4DB2-BD59-A6C34878D82A}">
                    <a16:rowId xmlns:a16="http://schemas.microsoft.com/office/drawing/2014/main" val="422391929"/>
                  </a:ext>
                </a:extLst>
              </a:tr>
              <a:tr h="990600">
                <a:tc>
                  <a:txBody>
                    <a:bodyPr/>
                    <a:lstStyle/>
                    <a:p>
                      <a:pPr marL="0" algn="l" defTabSz="914400" rtl="0" eaLnBrk="1" latinLnBrk="0" hangingPunct="1"/>
                      <a:r>
                        <a:rPr lang="en-US" sz="3200" kern="1200" dirty="0">
                          <a:solidFill>
                            <a:schemeClr val="dk1"/>
                          </a:solidFill>
                          <a:latin typeface="+mn-lt"/>
                          <a:ea typeface="+mn-ea"/>
                          <a:cs typeface="+mn-cs"/>
                        </a:rPr>
                        <a:t>Total Liabilities</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$231.6M</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$261.3M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-11%</a:t>
                      </a:r>
                    </a:p>
                  </a:txBody>
                  <a:tcPr anchor="ctr"/>
                </a:tc>
                <a:extLst>
                  <a:ext uri="{0D108BD9-81ED-4DB2-BD59-A6C34878D82A}">
                    <a16:rowId xmlns:a16="http://schemas.microsoft.com/office/drawing/2014/main" val="2141869215"/>
                  </a:ext>
                </a:extLst>
              </a:tr>
              <a:tr h="990600">
                <a:tc>
                  <a:txBody>
                    <a:bodyPr/>
                    <a:lstStyle/>
                    <a:p>
                      <a:r>
                        <a:rPr lang="en-US" sz="3200" dirty="0"/>
                        <a:t>Current Ratio</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2.6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2.4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kern="1200" dirty="0">
                        <a:solidFill>
                          <a:schemeClr val="dk1"/>
                        </a:solidFill>
                        <a:latin typeface="+mn-lt"/>
                        <a:ea typeface="+mn-ea"/>
                        <a:cs typeface="+mn-cs"/>
                      </a:endParaRPr>
                    </a:p>
                  </a:txBody>
                  <a:tcPr anchor="ctr"/>
                </a:tc>
                <a:extLst>
                  <a:ext uri="{0D108BD9-81ED-4DB2-BD59-A6C34878D82A}">
                    <a16:rowId xmlns:a16="http://schemas.microsoft.com/office/drawing/2014/main" val="2971077999"/>
                  </a:ext>
                </a:extLst>
              </a:tr>
              <a:tr h="990600">
                <a:tc>
                  <a:txBody>
                    <a:bodyPr/>
                    <a:lstStyle/>
                    <a:p>
                      <a:r>
                        <a:rPr lang="en-US" sz="3200" dirty="0"/>
                        <a:t>DSOs</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92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88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+5%</a:t>
                      </a:r>
                    </a:p>
                  </a:txBody>
                  <a:tcPr anchor="ctr"/>
                </a:tc>
                <a:extLst>
                  <a:ext uri="{0D108BD9-81ED-4DB2-BD59-A6C34878D82A}">
                    <a16:rowId xmlns:a16="http://schemas.microsoft.com/office/drawing/2014/main" val="1994338786"/>
                  </a:ext>
                </a:extLst>
              </a:tr>
              <a:tr h="990600">
                <a:tc>
                  <a:txBody>
                    <a:bodyPr/>
                    <a:lstStyle/>
                    <a:p>
                      <a:r>
                        <a:rPr lang="en-US" sz="3200" dirty="0"/>
                        <a:t>Capital Expenditures</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$0.4M</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$0.5M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-20%</a:t>
                      </a:r>
                    </a:p>
                  </a:txBody>
                  <a:tcPr anchor="ctr"/>
                </a:tc>
                <a:extLst>
                  <a:ext uri="{0D108BD9-81ED-4DB2-BD59-A6C34878D82A}">
                    <a16:rowId xmlns:a16="http://schemas.microsoft.com/office/drawing/2014/main" val="4171941640"/>
                  </a:ext>
                </a:extLst>
              </a:tr>
            </a:tbl>
          </a:graphicData>
        </a:graphic>
      </p:graphicFrame>
      <p:sp>
        <p:nvSpPr>
          <p:cNvPr id="3" name="Google Shape;35;p5">
            <a:extLst>
              <a:ext uri="{FF2B5EF4-FFF2-40B4-BE49-F238E27FC236}">
                <a16:creationId xmlns:a16="http://schemas.microsoft.com/office/drawing/2014/main" id="{5FE8A9F6-CA7F-ABBE-FDF5-408EF0228620}"/>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8</a:t>
            </a:fld>
            <a:endParaRPr lang="en-US" dirty="0"/>
          </a:p>
        </p:txBody>
      </p:sp>
    </p:spTree>
    <p:extLst>
      <p:ext uri="{BB962C8B-B14F-4D97-AF65-F5344CB8AC3E}">
        <p14:creationId xmlns:p14="http://schemas.microsoft.com/office/powerpoint/2010/main" val="255717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Outlook</a:t>
            </a:r>
          </a:p>
        </p:txBody>
      </p:sp>
      <p:graphicFrame>
        <p:nvGraphicFramePr>
          <p:cNvPr id="4" name="Table 3">
            <a:extLst>
              <a:ext uri="{FF2B5EF4-FFF2-40B4-BE49-F238E27FC236}">
                <a16:creationId xmlns:a16="http://schemas.microsoft.com/office/drawing/2014/main" id="{B0722391-CE1E-C091-AD61-E902886C285F}"/>
              </a:ext>
            </a:extLst>
          </p:cNvPr>
          <p:cNvGraphicFramePr>
            <a:graphicFrameLocks noGrp="1"/>
          </p:cNvGraphicFramePr>
          <p:nvPr>
            <p:extLst>
              <p:ext uri="{D42A27DB-BD31-4B8C-83A1-F6EECF244321}">
                <p14:modId xmlns:p14="http://schemas.microsoft.com/office/powerpoint/2010/main" val="570951538"/>
              </p:ext>
            </p:extLst>
          </p:nvPr>
        </p:nvGraphicFramePr>
        <p:xfrm>
          <a:off x="3619500" y="2095500"/>
          <a:ext cx="10134600" cy="2682240"/>
        </p:xfrm>
        <a:graphic>
          <a:graphicData uri="http://schemas.openxmlformats.org/drawingml/2006/table">
            <a:tbl>
              <a:tblPr firstRow="1" bandRow="1">
                <a:tableStyleId>{F5AB1C69-6EDB-4FF4-983F-18BD219EF322}</a:tableStyleId>
              </a:tblPr>
              <a:tblGrid>
                <a:gridCol w="4876800">
                  <a:extLst>
                    <a:ext uri="{9D8B030D-6E8A-4147-A177-3AD203B41FA5}">
                      <a16:colId xmlns:a16="http://schemas.microsoft.com/office/drawing/2014/main" val="4147213124"/>
                    </a:ext>
                  </a:extLst>
                </a:gridCol>
                <a:gridCol w="5257800">
                  <a:extLst>
                    <a:ext uri="{9D8B030D-6E8A-4147-A177-3AD203B41FA5}">
                      <a16:colId xmlns:a16="http://schemas.microsoft.com/office/drawing/2014/main" val="962937832"/>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Q2-FY2025</a:t>
                      </a:r>
                    </a:p>
                  </a:txBody>
                  <a:tcPr anchor="b"/>
                </a:tc>
                <a:extLst>
                  <a:ext uri="{0D108BD9-81ED-4DB2-BD59-A6C34878D82A}">
                    <a16:rowId xmlns:a16="http://schemas.microsoft.com/office/drawing/2014/main" val="141497717"/>
                  </a:ext>
                </a:extLst>
              </a:tr>
              <a:tr h="990600">
                <a:tc>
                  <a:txBody>
                    <a:bodyPr/>
                    <a:lstStyle/>
                    <a:p>
                      <a:r>
                        <a:rPr lang="en-US" sz="2800" dirty="0"/>
                        <a:t>Expected Revenue</a:t>
                      </a:r>
                    </a:p>
                  </a:txBody>
                  <a:tcPr anchor="ctr"/>
                </a:tc>
                <a:tc>
                  <a:txBody>
                    <a:bodyPr/>
                    <a:lstStyle/>
                    <a:p>
                      <a:pPr marL="0" algn="ctr" defTabSz="914400" rtl="0" eaLnBrk="1" latinLnBrk="0" hangingPunct="1"/>
                      <a:r>
                        <a:rPr lang="en-US" sz="2800" kern="1200" dirty="0">
                          <a:solidFill>
                            <a:schemeClr val="dk1"/>
                          </a:solidFill>
                          <a:latin typeface="+mn-lt"/>
                          <a:ea typeface="+mn-ea"/>
                          <a:cs typeface="+mn-cs"/>
                        </a:rPr>
                        <a:t>$130M - $140M</a:t>
                      </a:r>
                    </a:p>
                  </a:txBody>
                  <a:tcPr anchor="ctr"/>
                </a:tc>
                <a:extLst>
                  <a:ext uri="{0D108BD9-81ED-4DB2-BD59-A6C34878D82A}">
                    <a16:rowId xmlns:a16="http://schemas.microsoft.com/office/drawing/2014/main" val="2350926835"/>
                  </a:ext>
                </a:extLst>
              </a:tr>
              <a:tr h="990600">
                <a:tc>
                  <a:txBody>
                    <a:bodyPr/>
                    <a:lstStyle/>
                    <a:p>
                      <a:r>
                        <a:rPr lang="en-US" sz="2800" dirty="0"/>
                        <a:t>Expected EPS</a:t>
                      </a:r>
                    </a:p>
                  </a:txBody>
                  <a:tcPr anchor="ctr"/>
                </a:tc>
                <a:tc>
                  <a:txBody>
                    <a:bodyPr/>
                    <a:lstStyle/>
                    <a:p>
                      <a:pPr marL="0" algn="ctr" defTabSz="914400" rtl="0" eaLnBrk="1" latinLnBrk="0" hangingPunct="1"/>
                      <a:r>
                        <a:rPr lang="en-US" sz="2800" kern="1200" dirty="0">
                          <a:solidFill>
                            <a:schemeClr val="dk1"/>
                          </a:solidFill>
                          <a:latin typeface="+mn-lt"/>
                          <a:ea typeface="+mn-ea"/>
                          <a:cs typeface="+mn-cs"/>
                        </a:rPr>
                        <a:t>$0.05 - $0.15 </a:t>
                      </a:r>
                    </a:p>
                  </a:txBody>
                  <a:tcPr anchor="ctr"/>
                </a:tc>
                <a:extLst>
                  <a:ext uri="{0D108BD9-81ED-4DB2-BD59-A6C34878D82A}">
                    <a16:rowId xmlns:a16="http://schemas.microsoft.com/office/drawing/2014/main" val="561704982"/>
                  </a:ext>
                </a:extLst>
              </a:tr>
            </a:tbl>
          </a:graphicData>
        </a:graphic>
      </p:graphicFrame>
      <p:sp>
        <p:nvSpPr>
          <p:cNvPr id="5" name="Text Placeholder 2">
            <a:extLst>
              <a:ext uri="{FF2B5EF4-FFF2-40B4-BE49-F238E27FC236}">
                <a16:creationId xmlns:a16="http://schemas.microsoft.com/office/drawing/2014/main" id="{4E795054-ED36-2CEB-E81A-EB9895BBD317}"/>
              </a:ext>
            </a:extLst>
          </p:cNvPr>
          <p:cNvSpPr>
            <a:spLocks noGrp="1"/>
          </p:cNvSpPr>
          <p:nvPr>
            <p:ph type="body" sz="quarter" idx="11"/>
          </p:nvPr>
        </p:nvSpPr>
        <p:spPr>
          <a:xfrm>
            <a:off x="3048000" y="5433061"/>
            <a:ext cx="12725400" cy="4434839"/>
          </a:xfrm>
        </p:spPr>
        <p:txBody>
          <a:bodyPr>
            <a:noAutofit/>
          </a:bodyPr>
          <a:lstStyle/>
          <a:p>
            <a:pPr marL="457200" lvl="1" indent="0">
              <a:lnSpc>
                <a:spcPct val="100000"/>
              </a:lnSpc>
              <a:spcAft>
                <a:spcPts val="1200"/>
              </a:spcAft>
              <a:buNone/>
            </a:pPr>
            <a:r>
              <a:rPr lang="en-US" sz="3200" u="sng" dirty="0"/>
              <a:t>Long-term</a:t>
            </a:r>
            <a:r>
              <a:rPr lang="en-US" sz="3200" dirty="0"/>
              <a:t> </a:t>
            </a:r>
          </a:p>
          <a:p>
            <a:pPr lvl="1">
              <a:lnSpc>
                <a:spcPct val="100000"/>
              </a:lnSpc>
              <a:spcAft>
                <a:spcPts val="1200"/>
              </a:spcAft>
            </a:pPr>
            <a:r>
              <a:rPr lang="en-US" sz="3200" dirty="0"/>
              <a:t>Expecting growth in US and Vietnam production</a:t>
            </a:r>
          </a:p>
          <a:p>
            <a:pPr lvl="1">
              <a:lnSpc>
                <a:spcPct val="100000"/>
              </a:lnSpc>
              <a:spcAft>
                <a:spcPts val="1200"/>
              </a:spcAft>
            </a:pPr>
            <a:r>
              <a:rPr lang="en-US" sz="3200" dirty="0"/>
              <a:t>Strong pipeline of potential new business </a:t>
            </a:r>
          </a:p>
          <a:p>
            <a:pPr lvl="1">
              <a:lnSpc>
                <a:spcPct val="100000"/>
              </a:lnSpc>
              <a:spcAft>
                <a:spcPts val="1200"/>
              </a:spcAft>
            </a:pPr>
            <a:r>
              <a:rPr lang="en-US" sz="3200" dirty="0"/>
              <a:t>Improving margins and balance sheet  </a:t>
            </a:r>
          </a:p>
          <a:p>
            <a:pPr lvl="1">
              <a:lnSpc>
                <a:spcPct val="100000"/>
              </a:lnSpc>
              <a:spcAft>
                <a:spcPts val="1200"/>
              </a:spcAft>
            </a:pPr>
            <a:r>
              <a:rPr lang="en-US" sz="3200" dirty="0"/>
              <a:t>Over longer term, we believe we are increasingly well positioned to win new programs and profitably expand business</a:t>
            </a:r>
          </a:p>
        </p:txBody>
      </p:sp>
      <p:sp>
        <p:nvSpPr>
          <p:cNvPr id="3" name="Google Shape;35;p5">
            <a:extLst>
              <a:ext uri="{FF2B5EF4-FFF2-40B4-BE49-F238E27FC236}">
                <a16:creationId xmlns:a16="http://schemas.microsoft.com/office/drawing/2014/main" id="{1EF0AB09-C793-0CAB-E8E2-B11E3ACC179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9</a:t>
            </a:fld>
            <a:endParaRPr lang="en-US" dirty="0"/>
          </a:p>
        </p:txBody>
      </p:sp>
    </p:spTree>
    <p:extLst>
      <p:ext uri="{BB962C8B-B14F-4D97-AF65-F5344CB8AC3E}">
        <p14:creationId xmlns:p14="http://schemas.microsoft.com/office/powerpoint/2010/main" val="131488161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1190</Words>
  <Application>Microsoft Office PowerPoint</Application>
  <PresentationFormat>Custom</PresentationFormat>
  <Paragraphs>147</Paragraphs>
  <Slides>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 Light</vt:lpstr>
      <vt:lpstr>Microsoft Sans Serif</vt:lpstr>
      <vt:lpstr>Courier New</vt:lpstr>
      <vt:lpstr>Arial</vt:lpstr>
      <vt:lpstr>Calibri</vt:lpstr>
      <vt:lpstr>Montserrat Extra-Bold</vt:lpstr>
      <vt:lpstr>Montserrat Extra-Light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Mai, Ryan</dc:creator>
  <cp:lastModifiedBy>Mai, Ryan</cp:lastModifiedBy>
  <cp:revision>23</cp:revision>
  <cp:lastPrinted>1900-01-01T05:00:00Z</cp:lastPrinted>
  <dcterms:created xsi:type="dcterms:W3CDTF">1900-01-01T05:00:00Z</dcterms:created>
  <dcterms:modified xsi:type="dcterms:W3CDTF">2024-11-05T16:13:07Z</dcterms:modified>
  <dc:identifier>DADmylNwUwY</dc:identifier>
</cp:coreProperties>
</file>